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1.xml" ContentType="application/vnd.openxmlformats-officedocument.presentationml.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501" r:id="rId5"/>
    <p:sldId id="2559" r:id="rId6"/>
    <p:sldId id="2483" r:id="rId7"/>
    <p:sldId id="2514" r:id="rId8"/>
    <p:sldId id="2516" r:id="rId9"/>
    <p:sldId id="2147376181" r:id="rId10"/>
    <p:sldId id="259" r:id="rId11"/>
    <p:sldId id="2147375794" r:id="rId12"/>
    <p:sldId id="2147375789" r:id="rId13"/>
    <p:sldId id="692" r:id="rId14"/>
    <p:sldId id="2147375788" r:id="rId15"/>
    <p:sldId id="2147376186" r:id="rId16"/>
    <p:sldId id="2147376180" r:id="rId17"/>
    <p:sldId id="2147376199" r:id="rId18"/>
    <p:sldId id="395" r:id="rId19"/>
    <p:sldId id="2147376187" r:id="rId20"/>
    <p:sldId id="2517" r:id="rId21"/>
    <p:sldId id="2527" r:id="rId22"/>
    <p:sldId id="2482" r:id="rId23"/>
    <p:sldId id="2475" r:id="rId24"/>
    <p:sldId id="2528" r:id="rId25"/>
    <p:sldId id="2478" r:id="rId26"/>
    <p:sldId id="2489" r:id="rId27"/>
    <p:sldId id="2530" r:id="rId28"/>
    <p:sldId id="2533" r:id="rId29"/>
    <p:sldId id="2532" r:id="rId30"/>
    <p:sldId id="2531" r:id="rId31"/>
    <p:sldId id="2529" r:id="rId32"/>
    <p:sldId id="2499" r:id="rId33"/>
    <p:sldId id="2535" r:id="rId34"/>
    <p:sldId id="2518" r:id="rId35"/>
    <p:sldId id="2542" r:id="rId36"/>
    <p:sldId id="2543" r:id="rId37"/>
    <p:sldId id="2544" r:id="rId38"/>
    <p:sldId id="2519" r:id="rId39"/>
    <p:sldId id="2520" r:id="rId40"/>
    <p:sldId id="339" r:id="rId41"/>
    <p:sldId id="2561" r:id="rId42"/>
    <p:sldId id="337" r:id="rId43"/>
    <p:sldId id="319" r:id="rId44"/>
    <p:sldId id="320" r:id="rId45"/>
    <p:sldId id="323" r:id="rId46"/>
    <p:sldId id="300" r:id="rId47"/>
    <p:sldId id="2562" r:id="rId48"/>
    <p:sldId id="338" r:id="rId49"/>
    <p:sldId id="2564" r:id="rId50"/>
    <p:sldId id="335" r:id="rId51"/>
    <p:sldId id="286" r:id="rId52"/>
    <p:sldId id="2521" r:id="rId53"/>
    <p:sldId id="2147375790" r:id="rId54"/>
    <p:sldId id="2147375793" r:id="rId55"/>
    <p:sldId id="2522" r:id="rId56"/>
    <p:sldId id="2523" r:id="rId57"/>
    <p:sldId id="2567" r:id="rId58"/>
    <p:sldId id="2568" r:id="rId59"/>
    <p:sldId id="2569" r:id="rId60"/>
    <p:sldId id="2570" r:id="rId61"/>
    <p:sldId id="2571" r:id="rId62"/>
    <p:sldId id="2572" r:id="rId63"/>
    <p:sldId id="2573" r:id="rId64"/>
    <p:sldId id="2574" r:id="rId65"/>
    <p:sldId id="2575" r:id="rId66"/>
    <p:sldId id="2576" r:id="rId67"/>
    <p:sldId id="2577" r:id="rId68"/>
    <p:sldId id="2578" r:id="rId69"/>
    <p:sldId id="2524" r:id="rId70"/>
    <p:sldId id="2566" r:id="rId71"/>
    <p:sldId id="2525" r:id="rId72"/>
    <p:sldId id="2545" r:id="rId73"/>
    <p:sldId id="2526"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89DC42-C2FE-D9C1-81D2-6FAF6DA8AE17}" name="Wossen Negash" initials="WN" userId="S::wnegash@r4d.org::2f801870-09e8-43da-b88d-7694517ae238" providerId="AD"/>
  <p188:author id="{F5508846-0A51-BC20-9756-D81D59F130F8}" name="Alexandra Farina" initials="AF" userId="S::afarina@r4d.org::5b027305-c844-4294-9b0f-b14aaa976016" providerId="AD"/>
  <p188:author id="{38255999-4B36-262A-EBE3-574574535CE6}" name="Mary D'Alimonte" initials="MD" userId="S::mdalimonte@r4d.org::6fd886f1-9cb1-4b75-800f-1f86f127bc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 id="2" name="Mary" initials="M" lastIdx="3" clrIdx="1">
    <p:extLst>
      <p:ext uri="{19B8F6BF-5375-455C-9EA6-DF929625EA0E}">
        <p15:presenceInfo xmlns:p15="http://schemas.microsoft.com/office/powerpoint/2012/main" userId="S::mdalimonte@r4d.org::6fd886f1-9cb1-4b75-800f-1f86f127bcdb" providerId="AD"/>
      </p:ext>
    </p:extLst>
  </p:cmAuthor>
  <p:cmAuthor id="3" name="Wossen Negash" initials="WN" lastIdx="2" clrIdx="2">
    <p:extLst>
      <p:ext uri="{19B8F6BF-5375-455C-9EA6-DF929625EA0E}">
        <p15:presenceInfo xmlns:p15="http://schemas.microsoft.com/office/powerpoint/2012/main" userId="S::wnegash@r4d.org::2f801870-09e8-43da-b88d-7694517ae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9DB"/>
    <a:srgbClr val="0033CC"/>
    <a:srgbClr val="0C419E"/>
    <a:srgbClr val="961A49"/>
    <a:srgbClr val="116AAB"/>
    <a:srgbClr val="FFBF03"/>
    <a:srgbClr val="00833D"/>
    <a:srgbClr val="DCEAF8"/>
    <a:srgbClr val="9DC5ED"/>
    <a:srgbClr val="80B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7" autoAdjust="0"/>
  </p:normalViewPr>
  <p:slideViewPr>
    <p:cSldViewPr snapToGrid="0">
      <p:cViewPr varScale="1">
        <p:scale>
          <a:sx n="49" d="100"/>
          <a:sy n="49" d="100"/>
        </p:scale>
        <p:origin x="13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D'Alimonte" userId="6fd886f1-9cb1-4b75-800f-1f86f127bcdb" providerId="ADAL" clId="{E5412536-E35D-4429-AD29-7A04A4D7A353}"/>
    <pc:docChg chg="modSld">
      <pc:chgData name="Mary D'Alimonte" userId="6fd886f1-9cb1-4b75-800f-1f86f127bcdb" providerId="ADAL" clId="{E5412536-E35D-4429-AD29-7A04A4D7A353}" dt="2023-03-23T11:21:52.692" v="0" actId="20577"/>
      <pc:docMkLst>
        <pc:docMk/>
      </pc:docMkLst>
      <pc:sldChg chg="modSp mod">
        <pc:chgData name="Mary D'Alimonte" userId="6fd886f1-9cb1-4b75-800f-1f86f127bcdb" providerId="ADAL" clId="{E5412536-E35D-4429-AD29-7A04A4D7A353}" dt="2023-03-23T11:21:52.692" v="0" actId="20577"/>
        <pc:sldMkLst>
          <pc:docMk/>
          <pc:sldMk cId="124273438" sldId="2529"/>
        </pc:sldMkLst>
        <pc:spChg chg="mod">
          <ac:chgData name="Mary D'Alimonte" userId="6fd886f1-9cb1-4b75-800f-1f86f127bcdb" providerId="ADAL" clId="{E5412536-E35D-4429-AD29-7A04A4D7A353}" dt="2023-03-23T11:21:52.692" v="0" actId="20577"/>
          <ac:spMkLst>
            <pc:docMk/>
            <pc:sldMk cId="124273438" sldId="2529"/>
            <ac:spMk id="82" creationId="{92A7F277-AC84-B2E2-61CE-253C21E4AFE9}"/>
          </ac:spMkLst>
        </pc:spChg>
      </pc:sldChg>
    </pc:docChg>
  </pc:docChgLst>
  <pc:docChgLst>
    <pc:chgData name="Alexandra Farina" userId="5b027305-c844-4294-9b0f-b14aaa976016" providerId="ADAL" clId="{8057C9C0-6F99-42B8-8A23-0DADCD3B80AE}"/>
    <pc:docChg chg="undo custSel modSld">
      <pc:chgData name="Alexandra Farina" userId="5b027305-c844-4294-9b0f-b14aaa976016" providerId="ADAL" clId="{8057C9C0-6F99-42B8-8A23-0DADCD3B80AE}" dt="2023-03-27T15:14:30.072" v="30" actId="2"/>
      <pc:docMkLst>
        <pc:docMk/>
      </pc:docMkLst>
      <pc:sldChg chg="modSp">
        <pc:chgData name="Alexandra Farina" userId="5b027305-c844-4294-9b0f-b14aaa976016" providerId="ADAL" clId="{8057C9C0-6F99-42B8-8A23-0DADCD3B80AE}" dt="2023-03-23T12:00:27.808" v="16" actId="313"/>
        <pc:sldMkLst>
          <pc:docMk/>
          <pc:sldMk cId="2638344354" sldId="335"/>
        </pc:sldMkLst>
        <pc:graphicFrameChg chg="mod">
          <ac:chgData name="Alexandra Farina" userId="5b027305-c844-4294-9b0f-b14aaa976016" providerId="ADAL" clId="{8057C9C0-6F99-42B8-8A23-0DADCD3B80AE}" dt="2023-03-23T12:00:27.808" v="16" actId="313"/>
          <ac:graphicFrameMkLst>
            <pc:docMk/>
            <pc:sldMk cId="2638344354" sldId="335"/>
            <ac:graphicFrameMk id="8" creationId="{00000000-0000-0000-0000-000000000000}"/>
          </ac:graphicFrameMkLst>
        </pc:graphicFrameChg>
      </pc:sldChg>
      <pc:sldChg chg="modNotesTx">
        <pc:chgData name="Alexandra Farina" userId="5b027305-c844-4294-9b0f-b14aaa976016" providerId="ADAL" clId="{8057C9C0-6F99-42B8-8A23-0DADCD3B80AE}" dt="2023-03-27T15:14:28.801" v="26" actId="20577"/>
        <pc:sldMkLst>
          <pc:docMk/>
          <pc:sldMk cId="2486010012" sldId="2475"/>
        </pc:sldMkLst>
      </pc:sldChg>
      <pc:sldChg chg="modNotesTx">
        <pc:chgData name="Alexandra Farina" userId="5b027305-c844-4294-9b0f-b14aaa976016" providerId="ADAL" clId="{8057C9C0-6F99-42B8-8A23-0DADCD3B80AE}" dt="2023-03-27T15:14:29.009" v="27" actId="20577"/>
        <pc:sldMkLst>
          <pc:docMk/>
          <pc:sldMk cId="502364922" sldId="2482"/>
        </pc:sldMkLst>
      </pc:sldChg>
      <pc:sldChg chg="modNotesTx">
        <pc:chgData name="Alexandra Farina" userId="5b027305-c844-4294-9b0f-b14aaa976016" providerId="ADAL" clId="{8057C9C0-6F99-42B8-8A23-0DADCD3B80AE}" dt="2023-03-27T15:14:29.419" v="29" actId="20577"/>
        <pc:sldMkLst>
          <pc:docMk/>
          <pc:sldMk cId="3245604329" sldId="2527"/>
        </pc:sldMkLst>
      </pc:sldChg>
      <pc:sldChg chg="modNotesTx">
        <pc:chgData name="Alexandra Farina" userId="5b027305-c844-4294-9b0f-b14aaa976016" providerId="ADAL" clId="{8057C9C0-6F99-42B8-8A23-0DADCD3B80AE}" dt="2023-03-27T15:14:28.639" v="25" actId="20577"/>
        <pc:sldMkLst>
          <pc:docMk/>
          <pc:sldMk cId="4041219337" sldId="2528"/>
        </pc:sldMkLst>
      </pc:sldChg>
      <pc:sldChg chg="modSp mod">
        <pc:chgData name="Alexandra Farina" userId="5b027305-c844-4294-9b0f-b14aaa976016" providerId="ADAL" clId="{8057C9C0-6F99-42B8-8A23-0DADCD3B80AE}" dt="2023-03-23T11:44:54.194" v="13" actId="12"/>
        <pc:sldMkLst>
          <pc:docMk/>
          <pc:sldMk cId="2136858919" sldId="2545"/>
        </pc:sldMkLst>
        <pc:spChg chg="mod">
          <ac:chgData name="Alexandra Farina" userId="5b027305-c844-4294-9b0f-b14aaa976016" providerId="ADAL" clId="{8057C9C0-6F99-42B8-8A23-0DADCD3B80AE}" dt="2023-03-23T11:44:54.194" v="13" actId="12"/>
          <ac:spMkLst>
            <pc:docMk/>
            <pc:sldMk cId="2136858919" sldId="2545"/>
            <ac:spMk id="4" creationId="{8CE8C622-B852-B4C6-2A1D-67E49CAE5173}"/>
          </ac:spMkLst>
        </pc:spChg>
      </pc:sldChg>
      <pc:sldChg chg="modSp mod">
        <pc:chgData name="Alexandra Farina" userId="5b027305-c844-4294-9b0f-b14aaa976016" providerId="ADAL" clId="{8057C9C0-6F99-42B8-8A23-0DADCD3B80AE}" dt="2023-03-23T11:59:45.612" v="14" actId="2"/>
        <pc:sldMkLst>
          <pc:docMk/>
          <pc:sldMk cId="1218882478" sldId="2568"/>
        </pc:sldMkLst>
        <pc:graphicFrameChg chg="modGraphic">
          <ac:chgData name="Alexandra Farina" userId="5b027305-c844-4294-9b0f-b14aaa976016" providerId="ADAL" clId="{8057C9C0-6F99-42B8-8A23-0DADCD3B80AE}" dt="2023-03-23T11:59:45.612" v="14" actId="2"/>
          <ac:graphicFrameMkLst>
            <pc:docMk/>
            <pc:sldMk cId="1218882478" sldId="2568"/>
            <ac:graphicFrameMk id="5" creationId="{23BC78B6-2766-44E2-1362-8B36614E3583}"/>
          </ac:graphicFrameMkLst>
        </pc:graphicFrameChg>
      </pc:sldChg>
      <pc:sldChg chg="modSp mod">
        <pc:chgData name="Alexandra Farina" userId="5b027305-c844-4294-9b0f-b14aaa976016" providerId="ADAL" clId="{8057C9C0-6F99-42B8-8A23-0DADCD3B80AE}" dt="2023-03-23T11:59:47.028" v="15" actId="2"/>
        <pc:sldMkLst>
          <pc:docMk/>
          <pc:sldMk cId="2034984903" sldId="2572"/>
        </pc:sldMkLst>
        <pc:spChg chg="mod">
          <ac:chgData name="Alexandra Farina" userId="5b027305-c844-4294-9b0f-b14aaa976016" providerId="ADAL" clId="{8057C9C0-6F99-42B8-8A23-0DADCD3B80AE}" dt="2023-03-23T11:59:47.028" v="15" actId="2"/>
          <ac:spMkLst>
            <pc:docMk/>
            <pc:sldMk cId="2034984903" sldId="2572"/>
            <ac:spMk id="7" creationId="{5EABC687-84C0-4D8D-836D-E7F32A0B112C}"/>
          </ac:spMkLst>
        </pc:spChg>
      </pc:sldChg>
      <pc:sldChg chg="modSp mod">
        <pc:chgData name="Alexandra Farina" userId="5b027305-c844-4294-9b0f-b14aaa976016" providerId="ADAL" clId="{8057C9C0-6F99-42B8-8A23-0DADCD3B80AE}" dt="2023-03-27T15:14:30.072" v="30" actId="2"/>
        <pc:sldMkLst>
          <pc:docMk/>
          <pc:sldMk cId="813754232" sldId="2147375793"/>
        </pc:sldMkLst>
        <pc:spChg chg="mod">
          <ac:chgData name="Alexandra Farina" userId="5b027305-c844-4294-9b0f-b14aaa976016" providerId="ADAL" clId="{8057C9C0-6F99-42B8-8A23-0DADCD3B80AE}" dt="2023-03-27T15:14:30.072" v="30" actId="2"/>
          <ac:spMkLst>
            <pc:docMk/>
            <pc:sldMk cId="813754232" sldId="2147375793"/>
            <ac:spMk id="3" creationId="{E5EBBE49-174F-49A0-9CA5-5FF2DC6C86F6}"/>
          </ac:spMkLst>
        </pc:spChg>
      </pc:sldChg>
    </pc:docChg>
  </pc:docChgLst>
  <pc:docChgLst>
    <pc:chgData name="Alexandra Farina" userId="5b027305-c844-4294-9b0f-b14aaa976016" providerId="ADAL" clId="{7CD1CC8E-879C-4491-ACBD-635DBE037974}"/>
    <pc:docChg chg="modSld">
      <pc:chgData name="Alexandra Farina" userId="5b027305-c844-4294-9b0f-b14aaa976016" providerId="ADAL" clId="{7CD1CC8E-879C-4491-ACBD-635DBE037974}" dt="2023-04-03T19:50:11.920" v="15" actId="20577"/>
      <pc:docMkLst>
        <pc:docMk/>
      </pc:docMkLst>
      <pc:sldChg chg="modNotesTx">
        <pc:chgData name="Alexandra Farina" userId="5b027305-c844-4294-9b0f-b14aaa976016" providerId="ADAL" clId="{7CD1CC8E-879C-4491-ACBD-635DBE037974}" dt="2023-04-03T19:49:29.824" v="3" actId="20577"/>
        <pc:sldMkLst>
          <pc:docMk/>
          <pc:sldMk cId="2486010012" sldId="2475"/>
        </pc:sldMkLst>
      </pc:sldChg>
      <pc:sldChg chg="modNotesTx">
        <pc:chgData name="Alexandra Farina" userId="5b027305-c844-4294-9b0f-b14aaa976016" providerId="ADAL" clId="{7CD1CC8E-879C-4491-ACBD-635DBE037974}" dt="2023-04-03T19:49:38.493" v="5" actId="20577"/>
        <pc:sldMkLst>
          <pc:docMk/>
          <pc:sldMk cId="4002294458" sldId="2478"/>
        </pc:sldMkLst>
      </pc:sldChg>
      <pc:sldChg chg="modNotesTx">
        <pc:chgData name="Alexandra Farina" userId="5b027305-c844-4294-9b0f-b14aaa976016" providerId="ADAL" clId="{7CD1CC8E-879C-4491-ACBD-635DBE037974}" dt="2023-04-03T19:49:25.985" v="2" actId="20577"/>
        <pc:sldMkLst>
          <pc:docMk/>
          <pc:sldMk cId="502364922" sldId="2482"/>
        </pc:sldMkLst>
      </pc:sldChg>
      <pc:sldChg chg="modNotesTx">
        <pc:chgData name="Alexandra Farina" userId="5b027305-c844-4294-9b0f-b14aaa976016" providerId="ADAL" clId="{7CD1CC8E-879C-4491-ACBD-635DBE037974}" dt="2023-04-03T19:49:41.382" v="6" actId="20577"/>
        <pc:sldMkLst>
          <pc:docMk/>
          <pc:sldMk cId="924405959" sldId="2489"/>
        </pc:sldMkLst>
      </pc:sldChg>
      <pc:sldChg chg="modNotesTx">
        <pc:chgData name="Alexandra Farina" userId="5b027305-c844-4294-9b0f-b14aaa976016" providerId="ADAL" clId="{7CD1CC8E-879C-4491-ACBD-635DBE037974}" dt="2023-04-03T19:50:03.834" v="14" actId="20577"/>
        <pc:sldMkLst>
          <pc:docMk/>
          <pc:sldMk cId="2851527576" sldId="2499"/>
        </pc:sldMkLst>
      </pc:sldChg>
      <pc:sldChg chg="modNotesTx">
        <pc:chgData name="Alexandra Farina" userId="5b027305-c844-4294-9b0f-b14aaa976016" providerId="ADAL" clId="{7CD1CC8E-879C-4491-ACBD-635DBE037974}" dt="2023-04-03T19:49:21.613" v="1" actId="20577"/>
        <pc:sldMkLst>
          <pc:docMk/>
          <pc:sldMk cId="3245604329" sldId="2527"/>
        </pc:sldMkLst>
      </pc:sldChg>
      <pc:sldChg chg="modNotesTx">
        <pc:chgData name="Alexandra Farina" userId="5b027305-c844-4294-9b0f-b14aaa976016" providerId="ADAL" clId="{7CD1CC8E-879C-4491-ACBD-635DBE037974}" dt="2023-04-03T19:49:33.299" v="4" actId="20577"/>
        <pc:sldMkLst>
          <pc:docMk/>
          <pc:sldMk cId="4041219337" sldId="2528"/>
        </pc:sldMkLst>
      </pc:sldChg>
      <pc:sldChg chg="modNotesTx">
        <pc:chgData name="Alexandra Farina" userId="5b027305-c844-4294-9b0f-b14aaa976016" providerId="ADAL" clId="{7CD1CC8E-879C-4491-ACBD-635DBE037974}" dt="2023-04-03T19:50:00.792" v="13" actId="20577"/>
        <pc:sldMkLst>
          <pc:docMk/>
          <pc:sldMk cId="124273438" sldId="2529"/>
        </pc:sldMkLst>
      </pc:sldChg>
      <pc:sldChg chg="modNotesTx">
        <pc:chgData name="Alexandra Farina" userId="5b027305-c844-4294-9b0f-b14aaa976016" providerId="ADAL" clId="{7CD1CC8E-879C-4491-ACBD-635DBE037974}" dt="2023-04-03T19:49:44.243" v="7" actId="20577"/>
        <pc:sldMkLst>
          <pc:docMk/>
          <pc:sldMk cId="628815113" sldId="2530"/>
        </pc:sldMkLst>
      </pc:sldChg>
      <pc:sldChg chg="modNotesTx">
        <pc:chgData name="Alexandra Farina" userId="5b027305-c844-4294-9b0f-b14aaa976016" providerId="ADAL" clId="{7CD1CC8E-879C-4491-ACBD-635DBE037974}" dt="2023-04-03T19:49:57.904" v="12" actId="20577"/>
        <pc:sldMkLst>
          <pc:docMk/>
          <pc:sldMk cId="2762152366" sldId="2531"/>
        </pc:sldMkLst>
      </pc:sldChg>
      <pc:sldChg chg="modNotesTx">
        <pc:chgData name="Alexandra Farina" userId="5b027305-c844-4294-9b0f-b14aaa976016" providerId="ADAL" clId="{7CD1CC8E-879C-4491-ACBD-635DBE037974}" dt="2023-04-03T19:49:53.503" v="10" actId="20577"/>
        <pc:sldMkLst>
          <pc:docMk/>
          <pc:sldMk cId="1932411309" sldId="2532"/>
        </pc:sldMkLst>
      </pc:sldChg>
      <pc:sldChg chg="modNotesTx">
        <pc:chgData name="Alexandra Farina" userId="5b027305-c844-4294-9b0f-b14aaa976016" providerId="ADAL" clId="{7CD1CC8E-879C-4491-ACBD-635DBE037974}" dt="2023-04-03T19:49:48.078" v="9" actId="20577"/>
        <pc:sldMkLst>
          <pc:docMk/>
          <pc:sldMk cId="1541833419" sldId="2533"/>
        </pc:sldMkLst>
      </pc:sldChg>
      <pc:sldChg chg="modNotesTx">
        <pc:chgData name="Alexandra Farina" userId="5b027305-c844-4294-9b0f-b14aaa976016" providerId="ADAL" clId="{7CD1CC8E-879C-4491-ACBD-635DBE037974}" dt="2023-04-03T19:50:11.920" v="15" actId="20577"/>
        <pc:sldMkLst>
          <pc:docMk/>
          <pc:sldMk cId="1870035246" sldId="25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0"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dirty="0">
                <a:solidFill>
                  <a:schemeClr val="tx1"/>
                </a:solidFill>
              </a:rPr>
              <a:t>Nutrition assessments/surveys</a:t>
            </a:r>
            <a:r>
              <a:rPr lang="en-US" sz="1100" baseline="0" dirty="0">
                <a:solidFill>
                  <a:schemeClr val="tx1"/>
                </a:solidFill>
              </a:rPr>
              <a:t> conducted b/n Jan 2019 and Feb 2023 by Action Against Hunger USA| Ethiopia mission</a:t>
            </a:r>
            <a:endParaRPr lang="en-US" sz="1100" dirty="0">
              <a:solidFill>
                <a:schemeClr val="tx1"/>
              </a:solidFill>
            </a:endParaRPr>
          </a:p>
        </c:rich>
      </c:tx>
      <c:layout>
        <c:manualLayout>
          <c:xMode val="edge"/>
          <c:yMode val="edge"/>
          <c:x val="0.10565669461087199"/>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Sheet1!$F$11</c:f>
              <c:strCache>
                <c:ptCount val="1"/>
                <c:pt idx="0">
                  <c:v>SMART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Sheet1!$G$10:$J$10</c:f>
              <c:numCache>
                <c:formatCode>General</c:formatCode>
                <c:ptCount val="4"/>
                <c:pt idx="0">
                  <c:v>2019</c:v>
                </c:pt>
                <c:pt idx="1">
                  <c:v>2021</c:v>
                </c:pt>
                <c:pt idx="2">
                  <c:v>2022</c:v>
                </c:pt>
                <c:pt idx="3">
                  <c:v>2023</c:v>
                </c:pt>
              </c:numCache>
            </c:numRef>
          </c:cat>
          <c:val>
            <c:numRef>
              <c:f>Sheet1!$G$11:$J$11</c:f>
              <c:numCache>
                <c:formatCode>General</c:formatCode>
                <c:ptCount val="4"/>
                <c:pt idx="0">
                  <c:v>5</c:v>
                </c:pt>
                <c:pt idx="1">
                  <c:v>2</c:v>
                </c:pt>
              </c:numCache>
            </c:numRef>
          </c:val>
          <c:extLst>
            <c:ext xmlns:c16="http://schemas.microsoft.com/office/drawing/2014/chart" uri="{C3380CC4-5D6E-409C-BE32-E72D297353CC}">
              <c16:uniqueId val="{00000000-1D04-4678-B77C-E9A03EA7C32E}"/>
            </c:ext>
          </c:extLst>
        </c:ser>
        <c:ser>
          <c:idx val="1"/>
          <c:order val="1"/>
          <c:tx>
            <c:strRef>
              <c:f>Sheet1!$F$12</c:f>
              <c:strCache>
                <c:ptCount val="1"/>
                <c:pt idx="0">
                  <c:v>SQUEAC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Sheet1!$G$10:$J$10</c:f>
              <c:numCache>
                <c:formatCode>General</c:formatCode>
                <c:ptCount val="4"/>
                <c:pt idx="0">
                  <c:v>2019</c:v>
                </c:pt>
                <c:pt idx="1">
                  <c:v>2021</c:v>
                </c:pt>
                <c:pt idx="2">
                  <c:v>2022</c:v>
                </c:pt>
                <c:pt idx="3">
                  <c:v>2023</c:v>
                </c:pt>
              </c:numCache>
            </c:numRef>
          </c:cat>
          <c:val>
            <c:numRef>
              <c:f>Sheet1!$G$12:$J$12</c:f>
              <c:numCache>
                <c:formatCode>General</c:formatCode>
                <c:ptCount val="4"/>
                <c:pt idx="0">
                  <c:v>1</c:v>
                </c:pt>
                <c:pt idx="3">
                  <c:v>1</c:v>
                </c:pt>
              </c:numCache>
            </c:numRef>
          </c:val>
          <c:extLst>
            <c:ext xmlns:c16="http://schemas.microsoft.com/office/drawing/2014/chart" uri="{C3380CC4-5D6E-409C-BE32-E72D297353CC}">
              <c16:uniqueId val="{00000001-1D04-4678-B77C-E9A03EA7C32E}"/>
            </c:ext>
          </c:extLst>
        </c:ser>
        <c:ser>
          <c:idx val="2"/>
          <c:order val="2"/>
          <c:tx>
            <c:strRef>
              <c:f>Sheet1!$F$13</c:f>
              <c:strCache>
                <c:ptCount val="1"/>
                <c:pt idx="0">
                  <c:v>SENS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Sheet1!$G$10:$J$10</c:f>
              <c:numCache>
                <c:formatCode>General</c:formatCode>
                <c:ptCount val="4"/>
                <c:pt idx="0">
                  <c:v>2019</c:v>
                </c:pt>
                <c:pt idx="1">
                  <c:v>2021</c:v>
                </c:pt>
                <c:pt idx="2">
                  <c:v>2022</c:v>
                </c:pt>
                <c:pt idx="3">
                  <c:v>2023</c:v>
                </c:pt>
              </c:numCache>
            </c:numRef>
          </c:cat>
          <c:val>
            <c:numRef>
              <c:f>Sheet1!$G$13:$J$13</c:f>
              <c:numCache>
                <c:formatCode>General</c:formatCode>
                <c:ptCount val="4"/>
                <c:pt idx="2">
                  <c:v>4</c:v>
                </c:pt>
              </c:numCache>
            </c:numRef>
          </c:val>
          <c:extLst>
            <c:ext xmlns:c16="http://schemas.microsoft.com/office/drawing/2014/chart" uri="{C3380CC4-5D6E-409C-BE32-E72D297353CC}">
              <c16:uniqueId val="{00000002-1D04-4678-B77C-E9A03EA7C32E}"/>
            </c:ext>
          </c:extLst>
        </c:ser>
        <c:dLbls>
          <c:showLegendKey val="0"/>
          <c:showVal val="0"/>
          <c:showCatName val="0"/>
          <c:showSerName val="0"/>
          <c:showPercent val="0"/>
          <c:showBubbleSize val="0"/>
        </c:dLbls>
        <c:gapWidth val="219"/>
        <c:overlap val="-27"/>
        <c:axId val="471044240"/>
        <c:axId val="471045552"/>
      </c:barChart>
      <c:catAx>
        <c:axId val="47104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71045552"/>
        <c:crosses val="autoZero"/>
        <c:auto val="1"/>
        <c:lblAlgn val="ctr"/>
        <c:lblOffset val="100"/>
        <c:noMultiLvlLbl val="0"/>
      </c:catAx>
      <c:valAx>
        <c:axId val="47104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7104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2-08T19:25:54.759" idx="1">
    <p:pos x="7078" y="1180"/>
    <p:text>It is good to show ODK maps of Supportive supervison as well as coordiantion monitored through ODK</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42FA4-E131-4A12-8D9B-6124E578A6A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D4EAF8A0-3251-44B4-8BCF-C200E1716463}">
      <dgm:prSet/>
      <dgm:spPr/>
      <dgm:t>
        <a:bodyPr/>
        <a:lstStyle/>
        <a:p>
          <a:r>
            <a:rPr lang="en-US" b="1" dirty="0"/>
            <a:t>Community engagement and involvement: </a:t>
          </a:r>
          <a:r>
            <a:rPr lang="en-US" dirty="0"/>
            <a:t>2,967 ( 2500 mother to mother support groups (MtMSGs) and 467 father to father support groups (FTFSGs)) reaching estimated 25,000 Pregnant nd lactating women and 4,670 fathers of young children under the age of two years</a:t>
          </a:r>
        </a:p>
      </dgm:t>
    </dgm:pt>
    <dgm:pt modelId="{99AD4182-6AB8-424E-BB85-D8373B53487C}" type="parTrans" cxnId="{58937B2F-1FEA-43C3-B1A0-46B4B238227D}">
      <dgm:prSet/>
      <dgm:spPr/>
      <dgm:t>
        <a:bodyPr/>
        <a:lstStyle/>
        <a:p>
          <a:endParaRPr lang="en-US">
            <a:solidFill>
              <a:schemeClr val="tx1"/>
            </a:solidFill>
          </a:endParaRPr>
        </a:p>
      </dgm:t>
    </dgm:pt>
    <dgm:pt modelId="{7A7A2BD2-91B5-4CF3-9CBD-BBDBEC5C8D89}" type="sibTrans" cxnId="{58937B2F-1FEA-43C3-B1A0-46B4B238227D}">
      <dgm:prSet/>
      <dgm:spPr/>
      <dgm:t>
        <a:bodyPr/>
        <a:lstStyle/>
        <a:p>
          <a:endParaRPr lang="en-US">
            <a:solidFill>
              <a:schemeClr val="tx1"/>
            </a:solidFill>
          </a:endParaRPr>
        </a:p>
      </dgm:t>
    </dgm:pt>
    <dgm:pt modelId="{A6EAE72A-876E-4ADF-AD1D-83E68E67127C}">
      <dgm:prSet/>
      <dgm:spPr/>
      <dgm:t>
        <a:bodyPr/>
        <a:lstStyle/>
        <a:p>
          <a:r>
            <a:rPr lang="en-US" b="1" dirty="0"/>
            <a:t>Infant and young child Feeding (IYCF)</a:t>
          </a:r>
          <a:r>
            <a:rPr lang="en-US" dirty="0"/>
            <a:t> promotion:_17,203 monthly</a:t>
          </a:r>
        </a:p>
      </dgm:t>
    </dgm:pt>
    <dgm:pt modelId="{ECF2FE7F-667B-47B1-B18B-3B495294AC2F}" type="parTrans" cxnId="{DBB37A4E-424B-49D3-84E9-795B2D7A3702}">
      <dgm:prSet/>
      <dgm:spPr/>
      <dgm:t>
        <a:bodyPr/>
        <a:lstStyle/>
        <a:p>
          <a:endParaRPr lang="en-US">
            <a:solidFill>
              <a:schemeClr val="tx1"/>
            </a:solidFill>
          </a:endParaRPr>
        </a:p>
      </dgm:t>
    </dgm:pt>
    <dgm:pt modelId="{979903AA-E749-49FB-8056-404AD7536DF9}" type="sibTrans" cxnId="{DBB37A4E-424B-49D3-84E9-795B2D7A3702}">
      <dgm:prSet/>
      <dgm:spPr/>
      <dgm:t>
        <a:bodyPr/>
        <a:lstStyle/>
        <a:p>
          <a:endParaRPr lang="en-US">
            <a:solidFill>
              <a:schemeClr val="tx1"/>
            </a:solidFill>
          </a:endParaRPr>
        </a:p>
      </dgm:t>
    </dgm:pt>
    <dgm:pt modelId="{5D8C053F-1352-42FF-84CB-28C9833CF0BA}">
      <dgm:prSet/>
      <dgm:spPr/>
      <dgm:t>
        <a:bodyPr/>
        <a:lstStyle/>
        <a:p>
          <a:r>
            <a:rPr lang="en-US" b="1" dirty="0"/>
            <a:t>Micronutrient deficiency control and prevention of undernutrition supported:</a:t>
          </a:r>
          <a:r>
            <a:rPr lang="en-US" dirty="0"/>
            <a:t> 98,175 (90.6%)  children 6-59 were supplemented with Vitamin A and deworming tablets</a:t>
          </a:r>
        </a:p>
      </dgm:t>
    </dgm:pt>
    <dgm:pt modelId="{52FBE72B-A845-4E9E-B32D-D6C1FB9D5251}" type="parTrans" cxnId="{6342E0AC-FC57-458D-86CC-1F3557E9D68D}">
      <dgm:prSet/>
      <dgm:spPr/>
      <dgm:t>
        <a:bodyPr/>
        <a:lstStyle/>
        <a:p>
          <a:endParaRPr lang="en-US">
            <a:solidFill>
              <a:schemeClr val="tx1"/>
            </a:solidFill>
          </a:endParaRPr>
        </a:p>
      </dgm:t>
    </dgm:pt>
    <dgm:pt modelId="{4A66D44F-B1D3-483D-B394-3569CA06AC87}" type="sibTrans" cxnId="{6342E0AC-FC57-458D-86CC-1F3557E9D68D}">
      <dgm:prSet/>
      <dgm:spPr/>
      <dgm:t>
        <a:bodyPr/>
        <a:lstStyle/>
        <a:p>
          <a:endParaRPr lang="en-US">
            <a:solidFill>
              <a:schemeClr val="tx1"/>
            </a:solidFill>
          </a:endParaRPr>
        </a:p>
      </dgm:t>
    </dgm:pt>
    <dgm:pt modelId="{7A679582-8E14-4AB1-91DC-C65E2494A4CD}">
      <dgm:prSet/>
      <dgm:spPr/>
      <dgm:t>
        <a:bodyPr/>
        <a:lstStyle/>
        <a:p>
          <a:r>
            <a:rPr lang="en-US" b="1" dirty="0"/>
            <a:t>38,841 Households (~201,415 Individuals) Supported  Small scale Gardening, animal husbandry and Poultry distribution  </a:t>
          </a:r>
          <a:endParaRPr lang="en-US" dirty="0"/>
        </a:p>
      </dgm:t>
    </dgm:pt>
    <dgm:pt modelId="{509CC15A-92A5-4F3E-A9A6-FF44C6443D93}" type="parTrans" cxnId="{AC863892-F2DF-4CAE-8200-73BB1AC81A3C}">
      <dgm:prSet/>
      <dgm:spPr/>
      <dgm:t>
        <a:bodyPr/>
        <a:lstStyle/>
        <a:p>
          <a:endParaRPr lang="en-US">
            <a:solidFill>
              <a:schemeClr val="tx1"/>
            </a:solidFill>
          </a:endParaRPr>
        </a:p>
      </dgm:t>
    </dgm:pt>
    <dgm:pt modelId="{BD114B6F-945F-4830-B1AA-D93686134EBE}" type="sibTrans" cxnId="{AC863892-F2DF-4CAE-8200-73BB1AC81A3C}">
      <dgm:prSet/>
      <dgm:spPr/>
      <dgm:t>
        <a:bodyPr/>
        <a:lstStyle/>
        <a:p>
          <a:endParaRPr lang="en-US">
            <a:solidFill>
              <a:schemeClr val="tx1"/>
            </a:solidFill>
          </a:endParaRPr>
        </a:p>
      </dgm:t>
    </dgm:pt>
    <dgm:pt modelId="{DD593CAA-082C-4370-91A6-3C63D2B5F79B}">
      <dgm:prSet/>
      <dgm:spPr/>
      <dgm:t>
        <a:bodyPr/>
        <a:lstStyle/>
        <a:p>
          <a:r>
            <a:rPr lang="en-US" b="1" dirty="0"/>
            <a:t>Capacity Building and systems strengthening on Nutrition themes (CMAM, IYCF, FMUAC, MAMI, MTMSG)</a:t>
          </a:r>
          <a:r>
            <a:rPr lang="en-US" dirty="0"/>
            <a:t>: 2,904 and 28 SENS mangers training December 2022</a:t>
          </a:r>
        </a:p>
      </dgm:t>
    </dgm:pt>
    <dgm:pt modelId="{DC8E6373-7F75-4A9B-B772-999B5D7EAD6E}" type="parTrans" cxnId="{4F771145-37C5-48A7-A45D-1C4584B740AB}">
      <dgm:prSet/>
      <dgm:spPr/>
      <dgm:t>
        <a:bodyPr/>
        <a:lstStyle/>
        <a:p>
          <a:endParaRPr lang="en-US">
            <a:solidFill>
              <a:schemeClr val="tx1"/>
            </a:solidFill>
          </a:endParaRPr>
        </a:p>
      </dgm:t>
    </dgm:pt>
    <dgm:pt modelId="{6E3B7E51-D5F4-4950-A38A-CAAA969A9FB0}" type="sibTrans" cxnId="{4F771145-37C5-48A7-A45D-1C4584B740AB}">
      <dgm:prSet/>
      <dgm:spPr/>
      <dgm:t>
        <a:bodyPr/>
        <a:lstStyle/>
        <a:p>
          <a:endParaRPr lang="en-US">
            <a:solidFill>
              <a:schemeClr val="tx1"/>
            </a:solidFill>
          </a:endParaRPr>
        </a:p>
      </dgm:t>
    </dgm:pt>
    <dgm:pt modelId="{B3687B6A-8942-4E04-8FA8-0D6670D009F8}">
      <dgm:prSet/>
      <dgm:spPr/>
      <dgm:t>
        <a:bodyPr/>
        <a:lstStyle/>
        <a:p>
          <a:r>
            <a:rPr lang="en-US" b="1" dirty="0"/>
            <a:t>Countrywide supportive monitoring and impact evaluations </a:t>
          </a:r>
          <a:r>
            <a:rPr lang="en-US" dirty="0"/>
            <a:t>except Shire</a:t>
          </a:r>
        </a:p>
      </dgm:t>
    </dgm:pt>
    <dgm:pt modelId="{3376C31D-1272-4CEE-83E9-E36AE5F5FF4E}" type="parTrans" cxnId="{25E2AE69-0755-4478-A9FD-BC880B87E14E}">
      <dgm:prSet/>
      <dgm:spPr/>
      <dgm:t>
        <a:bodyPr/>
        <a:lstStyle/>
        <a:p>
          <a:endParaRPr lang="en-US">
            <a:solidFill>
              <a:schemeClr val="tx1"/>
            </a:solidFill>
          </a:endParaRPr>
        </a:p>
      </dgm:t>
    </dgm:pt>
    <dgm:pt modelId="{F47A95DF-AA8F-4663-A478-7B042B9F2035}" type="sibTrans" cxnId="{25E2AE69-0755-4478-A9FD-BC880B87E14E}">
      <dgm:prSet/>
      <dgm:spPr/>
      <dgm:t>
        <a:bodyPr/>
        <a:lstStyle/>
        <a:p>
          <a:endParaRPr lang="en-US">
            <a:solidFill>
              <a:schemeClr val="tx1"/>
            </a:solidFill>
          </a:endParaRPr>
        </a:p>
      </dgm:t>
    </dgm:pt>
    <dgm:pt modelId="{82AE0CF2-29EE-4859-8F19-036C3C30E56F}">
      <dgm:prSet/>
      <dgm:spPr/>
      <dgm:t>
        <a:bodyPr/>
        <a:lstStyle/>
        <a:p>
          <a:r>
            <a:rPr lang="en-US" b="1" dirty="0"/>
            <a:t>Simplified approaches through FMUAC and MAMI:29,430 individuals monthly</a:t>
          </a:r>
          <a:endParaRPr lang="en-US" dirty="0"/>
        </a:p>
      </dgm:t>
    </dgm:pt>
    <dgm:pt modelId="{25A7FCD6-296D-4C0B-A54A-8033C2EB02AA}" type="parTrans" cxnId="{EBE00CC8-E8D3-4E46-B8AA-51616FF854DA}">
      <dgm:prSet/>
      <dgm:spPr/>
      <dgm:t>
        <a:bodyPr/>
        <a:lstStyle/>
        <a:p>
          <a:endParaRPr lang="en-US">
            <a:solidFill>
              <a:schemeClr val="tx1"/>
            </a:solidFill>
          </a:endParaRPr>
        </a:p>
      </dgm:t>
    </dgm:pt>
    <dgm:pt modelId="{BD2F71DD-E47F-48EE-BEC3-6C15DB39FAE0}" type="sibTrans" cxnId="{EBE00CC8-E8D3-4E46-B8AA-51616FF854DA}">
      <dgm:prSet/>
      <dgm:spPr/>
      <dgm:t>
        <a:bodyPr/>
        <a:lstStyle/>
        <a:p>
          <a:endParaRPr lang="en-US">
            <a:solidFill>
              <a:schemeClr val="tx1"/>
            </a:solidFill>
          </a:endParaRPr>
        </a:p>
      </dgm:t>
    </dgm:pt>
    <dgm:pt modelId="{EFBEB630-3C5D-42EE-8717-BBA34B0995EF}">
      <dgm:prSet/>
      <dgm:spPr/>
      <dgm:t>
        <a:bodyPr/>
        <a:lstStyle/>
        <a:p>
          <a:r>
            <a:rPr lang="en-US" b="1" dirty="0"/>
            <a:t>Cash based interventions targeting households with children 6-23 months, PLW: </a:t>
          </a:r>
          <a:r>
            <a:rPr lang="en-US" dirty="0"/>
            <a:t>23301 (~124,053 individuals)</a:t>
          </a:r>
        </a:p>
      </dgm:t>
    </dgm:pt>
    <dgm:pt modelId="{4CAD5644-220C-480C-848E-EB3D1950D467}" type="parTrans" cxnId="{215BDFC5-4A6C-42DC-8FB8-CB7DEC34227A}">
      <dgm:prSet/>
      <dgm:spPr/>
      <dgm:t>
        <a:bodyPr/>
        <a:lstStyle/>
        <a:p>
          <a:endParaRPr lang="en-US"/>
        </a:p>
      </dgm:t>
    </dgm:pt>
    <dgm:pt modelId="{654CD65A-8172-4130-A839-CAF62224B82F}" type="sibTrans" cxnId="{215BDFC5-4A6C-42DC-8FB8-CB7DEC34227A}">
      <dgm:prSet/>
      <dgm:spPr/>
      <dgm:t>
        <a:bodyPr/>
        <a:lstStyle/>
        <a:p>
          <a:endParaRPr lang="en-US"/>
        </a:p>
      </dgm:t>
    </dgm:pt>
    <dgm:pt modelId="{69ADCEB8-2C0B-4D91-85F6-9A9A72C946CB}" type="pres">
      <dgm:prSet presAssocID="{0D842FA4-E131-4A12-8D9B-6124E578A6AE}" presName="diagram" presStyleCnt="0">
        <dgm:presLayoutVars>
          <dgm:dir/>
          <dgm:resizeHandles val="exact"/>
        </dgm:presLayoutVars>
      </dgm:prSet>
      <dgm:spPr/>
    </dgm:pt>
    <dgm:pt modelId="{92C71FE1-61B5-47F1-A1C2-B9D866DE41AB}" type="pres">
      <dgm:prSet presAssocID="{D4EAF8A0-3251-44B4-8BCF-C200E1716463}" presName="node" presStyleLbl="node1" presStyleIdx="0" presStyleCnt="8" custScaleY="134524">
        <dgm:presLayoutVars>
          <dgm:bulletEnabled val="1"/>
        </dgm:presLayoutVars>
      </dgm:prSet>
      <dgm:spPr/>
    </dgm:pt>
    <dgm:pt modelId="{260AAD36-EE7C-4887-8B9F-685494C484D4}" type="pres">
      <dgm:prSet presAssocID="{7A7A2BD2-91B5-4CF3-9CBD-BBDBEC5C8D89}" presName="sibTrans" presStyleCnt="0"/>
      <dgm:spPr/>
    </dgm:pt>
    <dgm:pt modelId="{4C96E73D-7BC3-4854-9583-8E07D94A63E9}" type="pres">
      <dgm:prSet presAssocID="{A6EAE72A-876E-4ADF-AD1D-83E68E67127C}" presName="node" presStyleLbl="node1" presStyleIdx="1" presStyleCnt="8" custScaleY="127391">
        <dgm:presLayoutVars>
          <dgm:bulletEnabled val="1"/>
        </dgm:presLayoutVars>
      </dgm:prSet>
      <dgm:spPr/>
    </dgm:pt>
    <dgm:pt modelId="{DD8B6103-1BEB-4043-BC99-7B47F5427603}" type="pres">
      <dgm:prSet presAssocID="{979903AA-E749-49FB-8056-404AD7536DF9}" presName="sibTrans" presStyleCnt="0"/>
      <dgm:spPr/>
    </dgm:pt>
    <dgm:pt modelId="{C8534565-72E0-45BD-9070-B49C1AA0028E}" type="pres">
      <dgm:prSet presAssocID="{5D8C053F-1352-42FF-84CB-28C9833CF0BA}" presName="node" presStyleLbl="node1" presStyleIdx="2" presStyleCnt="8" custScaleY="138091">
        <dgm:presLayoutVars>
          <dgm:bulletEnabled val="1"/>
        </dgm:presLayoutVars>
      </dgm:prSet>
      <dgm:spPr/>
    </dgm:pt>
    <dgm:pt modelId="{085E6C4C-7AD8-4016-8BA2-B6665AC267CA}" type="pres">
      <dgm:prSet presAssocID="{4A66D44F-B1D3-483D-B394-3569CA06AC87}" presName="sibTrans" presStyleCnt="0"/>
      <dgm:spPr/>
    </dgm:pt>
    <dgm:pt modelId="{990FFD8C-EBF2-459B-BA35-5BCD613A9D37}" type="pres">
      <dgm:prSet presAssocID="{7A679582-8E14-4AB1-91DC-C65E2494A4CD}" presName="node" presStyleLbl="node1" presStyleIdx="3" presStyleCnt="8" custScaleY="120257">
        <dgm:presLayoutVars>
          <dgm:bulletEnabled val="1"/>
        </dgm:presLayoutVars>
      </dgm:prSet>
      <dgm:spPr/>
    </dgm:pt>
    <dgm:pt modelId="{B690DEBE-001D-4B86-9D14-346A87B19DF5}" type="pres">
      <dgm:prSet presAssocID="{BD114B6F-945F-4830-B1AA-D93686134EBE}" presName="sibTrans" presStyleCnt="0"/>
      <dgm:spPr/>
    </dgm:pt>
    <dgm:pt modelId="{41FE02A9-6E5F-4BB8-B6C6-3BD6D0DE0E53}" type="pres">
      <dgm:prSet presAssocID="{EFBEB630-3C5D-42EE-8717-BBA34B0995EF}" presName="node" presStyleLbl="node1" presStyleIdx="4" presStyleCnt="8" custScaleY="165725">
        <dgm:presLayoutVars>
          <dgm:bulletEnabled val="1"/>
        </dgm:presLayoutVars>
      </dgm:prSet>
      <dgm:spPr/>
    </dgm:pt>
    <dgm:pt modelId="{8AA998CE-831F-4A62-82E7-37D4EA66DA32}" type="pres">
      <dgm:prSet presAssocID="{654CD65A-8172-4130-A839-CAF62224B82F}" presName="sibTrans" presStyleCnt="0"/>
      <dgm:spPr/>
    </dgm:pt>
    <dgm:pt modelId="{2F4DAF55-2F17-4A41-8D91-324311446E20}" type="pres">
      <dgm:prSet presAssocID="{DD593CAA-082C-4370-91A6-3C63D2B5F79B}" presName="node" presStyleLbl="node1" presStyleIdx="5" presStyleCnt="8" custScaleY="129056">
        <dgm:presLayoutVars>
          <dgm:bulletEnabled val="1"/>
        </dgm:presLayoutVars>
      </dgm:prSet>
      <dgm:spPr/>
    </dgm:pt>
    <dgm:pt modelId="{29AF51E9-16A7-4209-8C6E-B050C37581CC}" type="pres">
      <dgm:prSet presAssocID="{6E3B7E51-D5F4-4950-A38A-CAAA969A9FB0}" presName="sibTrans" presStyleCnt="0"/>
      <dgm:spPr/>
    </dgm:pt>
    <dgm:pt modelId="{3DD12368-E8E0-4314-8168-4B580B229950}" type="pres">
      <dgm:prSet presAssocID="{B3687B6A-8942-4E04-8FA8-0D6670D009F8}" presName="node" presStyleLbl="node1" presStyleIdx="6" presStyleCnt="8" custScaleY="130124">
        <dgm:presLayoutVars>
          <dgm:bulletEnabled val="1"/>
        </dgm:presLayoutVars>
      </dgm:prSet>
      <dgm:spPr/>
    </dgm:pt>
    <dgm:pt modelId="{F8683080-0916-4987-BFA5-0A6D5A06D31B}" type="pres">
      <dgm:prSet presAssocID="{F47A95DF-AA8F-4663-A478-7B042B9F2035}" presName="sibTrans" presStyleCnt="0"/>
      <dgm:spPr/>
    </dgm:pt>
    <dgm:pt modelId="{8DD5B040-28C4-4FDB-9404-F406A2CEBB17}" type="pres">
      <dgm:prSet presAssocID="{82AE0CF2-29EE-4859-8F19-036C3C30E56F}" presName="node" presStyleLbl="node1" presStyleIdx="7" presStyleCnt="8" custScaleY="135449">
        <dgm:presLayoutVars>
          <dgm:bulletEnabled val="1"/>
        </dgm:presLayoutVars>
      </dgm:prSet>
      <dgm:spPr/>
    </dgm:pt>
  </dgm:ptLst>
  <dgm:cxnLst>
    <dgm:cxn modelId="{DB95451B-0C6B-4787-A4E0-41B3993862E0}" type="presOf" srcId="{0D842FA4-E131-4A12-8D9B-6124E578A6AE}" destId="{69ADCEB8-2C0B-4D91-85F6-9A9A72C946CB}" srcOrd="0" destOrd="0" presId="urn:microsoft.com/office/officeart/2005/8/layout/default"/>
    <dgm:cxn modelId="{58937B2F-1FEA-43C3-B1A0-46B4B238227D}" srcId="{0D842FA4-E131-4A12-8D9B-6124E578A6AE}" destId="{D4EAF8A0-3251-44B4-8BCF-C200E1716463}" srcOrd="0" destOrd="0" parTransId="{99AD4182-6AB8-424E-BB85-D8373B53487C}" sibTransId="{7A7A2BD2-91B5-4CF3-9CBD-BBDBEC5C8D89}"/>
    <dgm:cxn modelId="{BD4E1837-82E2-4D6B-A03E-0BE9C8F78855}" type="presOf" srcId="{DD593CAA-082C-4370-91A6-3C63D2B5F79B}" destId="{2F4DAF55-2F17-4A41-8D91-324311446E20}" srcOrd="0" destOrd="0" presId="urn:microsoft.com/office/officeart/2005/8/layout/default"/>
    <dgm:cxn modelId="{6190A761-3871-4680-B314-85540DC9DCFE}" type="presOf" srcId="{B3687B6A-8942-4E04-8FA8-0D6670D009F8}" destId="{3DD12368-E8E0-4314-8168-4B580B229950}" srcOrd="0" destOrd="0" presId="urn:microsoft.com/office/officeart/2005/8/layout/default"/>
    <dgm:cxn modelId="{4F771145-37C5-48A7-A45D-1C4584B740AB}" srcId="{0D842FA4-E131-4A12-8D9B-6124E578A6AE}" destId="{DD593CAA-082C-4370-91A6-3C63D2B5F79B}" srcOrd="5" destOrd="0" parTransId="{DC8E6373-7F75-4A9B-B772-999B5D7EAD6E}" sibTransId="{6E3B7E51-D5F4-4950-A38A-CAAA969A9FB0}"/>
    <dgm:cxn modelId="{25E2AE69-0755-4478-A9FD-BC880B87E14E}" srcId="{0D842FA4-E131-4A12-8D9B-6124E578A6AE}" destId="{B3687B6A-8942-4E04-8FA8-0D6670D009F8}" srcOrd="6" destOrd="0" parTransId="{3376C31D-1272-4CEE-83E9-E36AE5F5FF4E}" sibTransId="{F47A95DF-AA8F-4663-A478-7B042B9F2035}"/>
    <dgm:cxn modelId="{96870F6D-C31A-45A5-BFAC-291F8F884A0E}" type="presOf" srcId="{82AE0CF2-29EE-4859-8F19-036C3C30E56F}" destId="{8DD5B040-28C4-4FDB-9404-F406A2CEBB17}" srcOrd="0" destOrd="0" presId="urn:microsoft.com/office/officeart/2005/8/layout/default"/>
    <dgm:cxn modelId="{DBB37A4E-424B-49D3-84E9-795B2D7A3702}" srcId="{0D842FA4-E131-4A12-8D9B-6124E578A6AE}" destId="{A6EAE72A-876E-4ADF-AD1D-83E68E67127C}" srcOrd="1" destOrd="0" parTransId="{ECF2FE7F-667B-47B1-B18B-3B495294AC2F}" sibTransId="{979903AA-E749-49FB-8056-404AD7536DF9}"/>
    <dgm:cxn modelId="{57BE4752-AA78-47FB-9D9B-668B81B2B036}" type="presOf" srcId="{5D8C053F-1352-42FF-84CB-28C9833CF0BA}" destId="{C8534565-72E0-45BD-9070-B49C1AA0028E}" srcOrd="0" destOrd="0" presId="urn:microsoft.com/office/officeart/2005/8/layout/default"/>
    <dgm:cxn modelId="{AC863892-F2DF-4CAE-8200-73BB1AC81A3C}" srcId="{0D842FA4-E131-4A12-8D9B-6124E578A6AE}" destId="{7A679582-8E14-4AB1-91DC-C65E2494A4CD}" srcOrd="3" destOrd="0" parTransId="{509CC15A-92A5-4F3E-A9A6-FF44C6443D93}" sibTransId="{BD114B6F-945F-4830-B1AA-D93686134EBE}"/>
    <dgm:cxn modelId="{DD7B92A5-EA9C-4232-8893-50C3F917CBE6}" type="presOf" srcId="{7A679582-8E14-4AB1-91DC-C65E2494A4CD}" destId="{990FFD8C-EBF2-459B-BA35-5BCD613A9D37}" srcOrd="0" destOrd="0" presId="urn:microsoft.com/office/officeart/2005/8/layout/default"/>
    <dgm:cxn modelId="{6342E0AC-FC57-458D-86CC-1F3557E9D68D}" srcId="{0D842FA4-E131-4A12-8D9B-6124E578A6AE}" destId="{5D8C053F-1352-42FF-84CB-28C9833CF0BA}" srcOrd="2" destOrd="0" parTransId="{52FBE72B-A845-4E9E-B32D-D6C1FB9D5251}" sibTransId="{4A66D44F-B1D3-483D-B394-3569CA06AC87}"/>
    <dgm:cxn modelId="{215BDFC5-4A6C-42DC-8FB8-CB7DEC34227A}" srcId="{0D842FA4-E131-4A12-8D9B-6124E578A6AE}" destId="{EFBEB630-3C5D-42EE-8717-BBA34B0995EF}" srcOrd="4" destOrd="0" parTransId="{4CAD5644-220C-480C-848E-EB3D1950D467}" sibTransId="{654CD65A-8172-4130-A839-CAF62224B82F}"/>
    <dgm:cxn modelId="{EBE00CC8-E8D3-4E46-B8AA-51616FF854DA}" srcId="{0D842FA4-E131-4A12-8D9B-6124E578A6AE}" destId="{82AE0CF2-29EE-4859-8F19-036C3C30E56F}" srcOrd="7" destOrd="0" parTransId="{25A7FCD6-296D-4C0B-A54A-8033C2EB02AA}" sibTransId="{BD2F71DD-E47F-48EE-BEC3-6C15DB39FAE0}"/>
    <dgm:cxn modelId="{FE43D1CF-EC4B-4068-BC79-CE47F15F8826}" type="presOf" srcId="{A6EAE72A-876E-4ADF-AD1D-83E68E67127C}" destId="{4C96E73D-7BC3-4854-9583-8E07D94A63E9}" srcOrd="0" destOrd="0" presId="urn:microsoft.com/office/officeart/2005/8/layout/default"/>
    <dgm:cxn modelId="{23AE96DA-8136-4194-8898-31CE3CFB0D13}" type="presOf" srcId="{EFBEB630-3C5D-42EE-8717-BBA34B0995EF}" destId="{41FE02A9-6E5F-4BB8-B6C6-3BD6D0DE0E53}" srcOrd="0" destOrd="0" presId="urn:microsoft.com/office/officeart/2005/8/layout/default"/>
    <dgm:cxn modelId="{CEF8CEEA-FB5E-4F95-B04B-4348E3931CCE}" type="presOf" srcId="{D4EAF8A0-3251-44B4-8BCF-C200E1716463}" destId="{92C71FE1-61B5-47F1-A1C2-B9D866DE41AB}" srcOrd="0" destOrd="0" presId="urn:microsoft.com/office/officeart/2005/8/layout/default"/>
    <dgm:cxn modelId="{4BEA04EB-BF51-4DF0-8FBD-EF240C6EB1A6}" type="presParOf" srcId="{69ADCEB8-2C0B-4D91-85F6-9A9A72C946CB}" destId="{92C71FE1-61B5-47F1-A1C2-B9D866DE41AB}" srcOrd="0" destOrd="0" presId="urn:microsoft.com/office/officeart/2005/8/layout/default"/>
    <dgm:cxn modelId="{9FDECA39-2FF7-4347-989F-8F04B143BE20}" type="presParOf" srcId="{69ADCEB8-2C0B-4D91-85F6-9A9A72C946CB}" destId="{260AAD36-EE7C-4887-8B9F-685494C484D4}" srcOrd="1" destOrd="0" presId="urn:microsoft.com/office/officeart/2005/8/layout/default"/>
    <dgm:cxn modelId="{CE383141-F5EF-4803-85FD-9E906C126A47}" type="presParOf" srcId="{69ADCEB8-2C0B-4D91-85F6-9A9A72C946CB}" destId="{4C96E73D-7BC3-4854-9583-8E07D94A63E9}" srcOrd="2" destOrd="0" presId="urn:microsoft.com/office/officeart/2005/8/layout/default"/>
    <dgm:cxn modelId="{DD288AC2-E2CA-470F-B15C-06A8B86804D8}" type="presParOf" srcId="{69ADCEB8-2C0B-4D91-85F6-9A9A72C946CB}" destId="{DD8B6103-1BEB-4043-BC99-7B47F5427603}" srcOrd="3" destOrd="0" presId="urn:microsoft.com/office/officeart/2005/8/layout/default"/>
    <dgm:cxn modelId="{9A73B2D9-EC6C-444D-A93E-3B2BCBAE931A}" type="presParOf" srcId="{69ADCEB8-2C0B-4D91-85F6-9A9A72C946CB}" destId="{C8534565-72E0-45BD-9070-B49C1AA0028E}" srcOrd="4" destOrd="0" presId="urn:microsoft.com/office/officeart/2005/8/layout/default"/>
    <dgm:cxn modelId="{FFD253F8-CEC1-4520-A23F-E7FF17281447}" type="presParOf" srcId="{69ADCEB8-2C0B-4D91-85F6-9A9A72C946CB}" destId="{085E6C4C-7AD8-4016-8BA2-B6665AC267CA}" srcOrd="5" destOrd="0" presId="urn:microsoft.com/office/officeart/2005/8/layout/default"/>
    <dgm:cxn modelId="{B45FC366-60D1-4FCA-B46C-3815EC67DD04}" type="presParOf" srcId="{69ADCEB8-2C0B-4D91-85F6-9A9A72C946CB}" destId="{990FFD8C-EBF2-459B-BA35-5BCD613A9D37}" srcOrd="6" destOrd="0" presId="urn:microsoft.com/office/officeart/2005/8/layout/default"/>
    <dgm:cxn modelId="{BB1F4B68-28F1-4B09-B29C-A9BFD27C90FA}" type="presParOf" srcId="{69ADCEB8-2C0B-4D91-85F6-9A9A72C946CB}" destId="{B690DEBE-001D-4B86-9D14-346A87B19DF5}" srcOrd="7" destOrd="0" presId="urn:microsoft.com/office/officeart/2005/8/layout/default"/>
    <dgm:cxn modelId="{82139F92-F154-44EF-841F-C30101AE99A9}" type="presParOf" srcId="{69ADCEB8-2C0B-4D91-85F6-9A9A72C946CB}" destId="{41FE02A9-6E5F-4BB8-B6C6-3BD6D0DE0E53}" srcOrd="8" destOrd="0" presId="urn:microsoft.com/office/officeart/2005/8/layout/default"/>
    <dgm:cxn modelId="{E35A07C8-8784-4DA7-946C-1227ECEDD2A8}" type="presParOf" srcId="{69ADCEB8-2C0B-4D91-85F6-9A9A72C946CB}" destId="{8AA998CE-831F-4A62-82E7-37D4EA66DA32}" srcOrd="9" destOrd="0" presId="urn:microsoft.com/office/officeart/2005/8/layout/default"/>
    <dgm:cxn modelId="{8079DE61-867C-4CDD-BAD3-C984B30D7574}" type="presParOf" srcId="{69ADCEB8-2C0B-4D91-85F6-9A9A72C946CB}" destId="{2F4DAF55-2F17-4A41-8D91-324311446E20}" srcOrd="10" destOrd="0" presId="urn:microsoft.com/office/officeart/2005/8/layout/default"/>
    <dgm:cxn modelId="{D71C059E-50F6-4E72-BC09-9B1037B32D83}" type="presParOf" srcId="{69ADCEB8-2C0B-4D91-85F6-9A9A72C946CB}" destId="{29AF51E9-16A7-4209-8C6E-B050C37581CC}" srcOrd="11" destOrd="0" presId="urn:microsoft.com/office/officeart/2005/8/layout/default"/>
    <dgm:cxn modelId="{9A27B48A-3B4E-4353-A513-A02A3AAB595E}" type="presParOf" srcId="{69ADCEB8-2C0B-4D91-85F6-9A9A72C946CB}" destId="{3DD12368-E8E0-4314-8168-4B580B229950}" srcOrd="12" destOrd="0" presId="urn:microsoft.com/office/officeart/2005/8/layout/default"/>
    <dgm:cxn modelId="{BD46C387-23EE-4864-9028-D1AE7B6AB045}" type="presParOf" srcId="{69ADCEB8-2C0B-4D91-85F6-9A9A72C946CB}" destId="{F8683080-0916-4987-BFA5-0A6D5A06D31B}" srcOrd="13" destOrd="0" presId="urn:microsoft.com/office/officeart/2005/8/layout/default"/>
    <dgm:cxn modelId="{6DCB9B54-0554-495C-AF67-B1162E1A6FA2}" type="presParOf" srcId="{69ADCEB8-2C0B-4D91-85F6-9A9A72C946CB}" destId="{8DD5B040-28C4-4FDB-9404-F406A2CEBB1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FBDFC3-B305-4FB5-9CE2-9C1E9E91F78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36EA4F24-CFE8-48C2-86FE-4E061851B82A}">
      <dgm:prSet/>
      <dgm:spPr/>
      <dgm:t>
        <a:bodyPr/>
        <a:lstStyle/>
        <a:p>
          <a:pPr rtl="0"/>
          <a:r>
            <a:rPr lang="en-GB" dirty="0"/>
            <a:t>Nation wide about 407 experts  from partners and gov’t have participated in the campaign </a:t>
          </a:r>
          <a:endParaRPr lang="en-US" dirty="0"/>
        </a:p>
      </dgm:t>
    </dgm:pt>
    <dgm:pt modelId="{847A9D8C-3436-4960-BAD4-5D1211904A6B}" type="parTrans" cxnId="{EED3E6B5-4A3A-47C5-B352-A597DBF7E630}">
      <dgm:prSet/>
      <dgm:spPr/>
      <dgm:t>
        <a:bodyPr/>
        <a:lstStyle/>
        <a:p>
          <a:endParaRPr lang="en-US"/>
        </a:p>
      </dgm:t>
    </dgm:pt>
    <dgm:pt modelId="{EF607640-0A89-4557-B946-6977413ADCF8}" type="sibTrans" cxnId="{EED3E6B5-4A3A-47C5-B352-A597DBF7E630}">
      <dgm:prSet/>
      <dgm:spPr/>
      <dgm:t>
        <a:bodyPr/>
        <a:lstStyle/>
        <a:p>
          <a:endParaRPr lang="en-US"/>
        </a:p>
      </dgm:t>
    </dgm:pt>
    <dgm:pt modelId="{A843A549-8AAC-46D3-9871-78807D953AC0}">
      <dgm:prSet/>
      <dgm:spPr/>
      <dgm:t>
        <a:bodyPr/>
        <a:lstStyle/>
        <a:p>
          <a:pPr rtl="0"/>
          <a:r>
            <a:rPr lang="en-GB" dirty="0"/>
            <a:t>The supportive supervision was done through ODK, </a:t>
          </a:r>
          <a:endParaRPr lang="en-US" dirty="0"/>
        </a:p>
      </dgm:t>
    </dgm:pt>
    <dgm:pt modelId="{551EDE9A-A300-468B-8432-FC3AF9EBCB59}" type="parTrans" cxnId="{BCF7D6CB-4D9E-43C5-84D3-5D89F7D7AD77}">
      <dgm:prSet/>
      <dgm:spPr/>
      <dgm:t>
        <a:bodyPr/>
        <a:lstStyle/>
        <a:p>
          <a:endParaRPr lang="en-US"/>
        </a:p>
      </dgm:t>
    </dgm:pt>
    <dgm:pt modelId="{4CD92CB4-2DC0-4556-AC5A-E604A01394D5}" type="sibTrans" cxnId="{BCF7D6CB-4D9E-43C5-84D3-5D89F7D7AD77}">
      <dgm:prSet/>
      <dgm:spPr/>
      <dgm:t>
        <a:bodyPr/>
        <a:lstStyle/>
        <a:p>
          <a:endParaRPr lang="en-US"/>
        </a:p>
      </dgm:t>
    </dgm:pt>
    <dgm:pt modelId="{079784CA-2D46-4D28-BD60-028B1FF05A05}">
      <dgm:prSet/>
      <dgm:spPr/>
      <dgm:t>
        <a:bodyPr/>
        <a:lstStyle/>
        <a:p>
          <a:pPr rtl="0"/>
          <a:r>
            <a:rPr lang="en-GB" dirty="0"/>
            <a:t>Google sheet platform was also used for daily reporting of campaign performance and monitoring</a:t>
          </a:r>
          <a:endParaRPr lang="en-US" dirty="0"/>
        </a:p>
      </dgm:t>
    </dgm:pt>
    <dgm:pt modelId="{CC85B5C0-070C-478C-99A8-BD2F70543E4A}" type="parTrans" cxnId="{BB617CA6-14B6-4E67-A4EE-3F1E101A3ED9}">
      <dgm:prSet/>
      <dgm:spPr/>
      <dgm:t>
        <a:bodyPr/>
        <a:lstStyle/>
        <a:p>
          <a:endParaRPr lang="en-US"/>
        </a:p>
      </dgm:t>
    </dgm:pt>
    <dgm:pt modelId="{CCFA9D92-99CC-4090-BA91-0B0608F05141}" type="sibTrans" cxnId="{BB617CA6-14B6-4E67-A4EE-3F1E101A3ED9}">
      <dgm:prSet/>
      <dgm:spPr/>
      <dgm:t>
        <a:bodyPr/>
        <a:lstStyle/>
        <a:p>
          <a:endParaRPr lang="en-US"/>
        </a:p>
      </dgm:t>
    </dgm:pt>
    <dgm:pt modelId="{6B252B21-6D14-48C9-B21C-0B1CC2190710}">
      <dgm:prSet/>
      <dgm:spPr/>
      <dgm:t>
        <a:bodyPr/>
        <a:lstStyle/>
        <a:p>
          <a:pPr rtl="0"/>
          <a:r>
            <a:rPr lang="en-GB" dirty="0"/>
            <a:t>Daily campaign performance monitoring and feed back at all levels </a:t>
          </a:r>
          <a:endParaRPr lang="en-US" dirty="0"/>
        </a:p>
      </dgm:t>
    </dgm:pt>
    <dgm:pt modelId="{410D5525-7205-47A2-9854-4C0A9E0DF738}" type="parTrans" cxnId="{E3E5EAEE-C0AF-46A1-922E-C4BE2A22FB6C}">
      <dgm:prSet/>
      <dgm:spPr/>
      <dgm:t>
        <a:bodyPr/>
        <a:lstStyle/>
        <a:p>
          <a:endParaRPr lang="en-US"/>
        </a:p>
      </dgm:t>
    </dgm:pt>
    <dgm:pt modelId="{819A97A1-96C8-4AC7-AB46-CE709C813EC0}" type="sibTrans" cxnId="{E3E5EAEE-C0AF-46A1-922E-C4BE2A22FB6C}">
      <dgm:prSet/>
      <dgm:spPr/>
      <dgm:t>
        <a:bodyPr/>
        <a:lstStyle/>
        <a:p>
          <a:endParaRPr lang="en-US"/>
        </a:p>
      </dgm:t>
    </dgm:pt>
    <dgm:pt modelId="{4D3B3577-B365-443E-B9DC-DB108BAC09F3}" type="pres">
      <dgm:prSet presAssocID="{95FBDFC3-B305-4FB5-9CE2-9C1E9E91F783}" presName="linear" presStyleCnt="0">
        <dgm:presLayoutVars>
          <dgm:animLvl val="lvl"/>
          <dgm:resizeHandles val="exact"/>
        </dgm:presLayoutVars>
      </dgm:prSet>
      <dgm:spPr/>
    </dgm:pt>
    <dgm:pt modelId="{4E7C7ADB-FA66-43CB-9D48-6F5889A7A542}" type="pres">
      <dgm:prSet presAssocID="{36EA4F24-CFE8-48C2-86FE-4E061851B82A}" presName="parentText" presStyleLbl="node1" presStyleIdx="0" presStyleCnt="4">
        <dgm:presLayoutVars>
          <dgm:chMax val="0"/>
          <dgm:bulletEnabled val="1"/>
        </dgm:presLayoutVars>
      </dgm:prSet>
      <dgm:spPr/>
    </dgm:pt>
    <dgm:pt modelId="{3A1A094A-E81F-494B-A3DF-28D725A0B4E3}" type="pres">
      <dgm:prSet presAssocID="{EF607640-0A89-4557-B946-6977413ADCF8}" presName="spacer" presStyleCnt="0"/>
      <dgm:spPr/>
    </dgm:pt>
    <dgm:pt modelId="{6A0F0398-F2D1-4A8E-970D-2DED719829F8}" type="pres">
      <dgm:prSet presAssocID="{A843A549-8AAC-46D3-9871-78807D953AC0}" presName="parentText" presStyleLbl="node1" presStyleIdx="1" presStyleCnt="4">
        <dgm:presLayoutVars>
          <dgm:chMax val="0"/>
          <dgm:bulletEnabled val="1"/>
        </dgm:presLayoutVars>
      </dgm:prSet>
      <dgm:spPr/>
    </dgm:pt>
    <dgm:pt modelId="{CB0C596B-F9E5-448F-8410-C18F3B0A0F56}" type="pres">
      <dgm:prSet presAssocID="{4CD92CB4-2DC0-4556-AC5A-E604A01394D5}" presName="spacer" presStyleCnt="0"/>
      <dgm:spPr/>
    </dgm:pt>
    <dgm:pt modelId="{A09F0706-A7BE-42E0-8DA3-3AD0E2AEA5CD}" type="pres">
      <dgm:prSet presAssocID="{079784CA-2D46-4D28-BD60-028B1FF05A05}" presName="parentText" presStyleLbl="node1" presStyleIdx="2" presStyleCnt="4">
        <dgm:presLayoutVars>
          <dgm:chMax val="0"/>
          <dgm:bulletEnabled val="1"/>
        </dgm:presLayoutVars>
      </dgm:prSet>
      <dgm:spPr/>
    </dgm:pt>
    <dgm:pt modelId="{EF01727F-44CA-45A7-96F0-E09185F10352}" type="pres">
      <dgm:prSet presAssocID="{CCFA9D92-99CC-4090-BA91-0B0608F05141}" presName="spacer" presStyleCnt="0"/>
      <dgm:spPr/>
    </dgm:pt>
    <dgm:pt modelId="{9CCEB770-A89F-4D02-99D5-7C1E6983D63F}" type="pres">
      <dgm:prSet presAssocID="{6B252B21-6D14-48C9-B21C-0B1CC2190710}" presName="parentText" presStyleLbl="node1" presStyleIdx="3" presStyleCnt="4">
        <dgm:presLayoutVars>
          <dgm:chMax val="0"/>
          <dgm:bulletEnabled val="1"/>
        </dgm:presLayoutVars>
      </dgm:prSet>
      <dgm:spPr/>
    </dgm:pt>
  </dgm:ptLst>
  <dgm:cxnLst>
    <dgm:cxn modelId="{C41F4805-A507-41FA-AD4A-FA1D34E9F17F}" type="presOf" srcId="{36EA4F24-CFE8-48C2-86FE-4E061851B82A}" destId="{4E7C7ADB-FA66-43CB-9D48-6F5889A7A542}" srcOrd="0" destOrd="0" presId="urn:microsoft.com/office/officeart/2005/8/layout/vList2"/>
    <dgm:cxn modelId="{34786C34-8975-4E96-913A-D7CEB1FE00B9}" type="presOf" srcId="{079784CA-2D46-4D28-BD60-028B1FF05A05}" destId="{A09F0706-A7BE-42E0-8DA3-3AD0E2AEA5CD}" srcOrd="0" destOrd="0" presId="urn:microsoft.com/office/officeart/2005/8/layout/vList2"/>
    <dgm:cxn modelId="{AADF2F42-21F2-4910-818C-9B07CEB754F8}" type="presOf" srcId="{95FBDFC3-B305-4FB5-9CE2-9C1E9E91F783}" destId="{4D3B3577-B365-443E-B9DC-DB108BAC09F3}" srcOrd="0" destOrd="0" presId="urn:microsoft.com/office/officeart/2005/8/layout/vList2"/>
    <dgm:cxn modelId="{32B2DC64-B782-4C9B-9E78-1EF41D9F2F76}" type="presOf" srcId="{6B252B21-6D14-48C9-B21C-0B1CC2190710}" destId="{9CCEB770-A89F-4D02-99D5-7C1E6983D63F}" srcOrd="0" destOrd="0" presId="urn:microsoft.com/office/officeart/2005/8/layout/vList2"/>
    <dgm:cxn modelId="{D2B0548F-8DC3-42BC-8FFA-30BDFF81CD6A}" type="presOf" srcId="{A843A549-8AAC-46D3-9871-78807D953AC0}" destId="{6A0F0398-F2D1-4A8E-970D-2DED719829F8}" srcOrd="0" destOrd="0" presId="urn:microsoft.com/office/officeart/2005/8/layout/vList2"/>
    <dgm:cxn modelId="{BB617CA6-14B6-4E67-A4EE-3F1E101A3ED9}" srcId="{95FBDFC3-B305-4FB5-9CE2-9C1E9E91F783}" destId="{079784CA-2D46-4D28-BD60-028B1FF05A05}" srcOrd="2" destOrd="0" parTransId="{CC85B5C0-070C-478C-99A8-BD2F70543E4A}" sibTransId="{CCFA9D92-99CC-4090-BA91-0B0608F05141}"/>
    <dgm:cxn modelId="{EED3E6B5-4A3A-47C5-B352-A597DBF7E630}" srcId="{95FBDFC3-B305-4FB5-9CE2-9C1E9E91F783}" destId="{36EA4F24-CFE8-48C2-86FE-4E061851B82A}" srcOrd="0" destOrd="0" parTransId="{847A9D8C-3436-4960-BAD4-5D1211904A6B}" sibTransId="{EF607640-0A89-4557-B946-6977413ADCF8}"/>
    <dgm:cxn modelId="{BCF7D6CB-4D9E-43C5-84D3-5D89F7D7AD77}" srcId="{95FBDFC3-B305-4FB5-9CE2-9C1E9E91F783}" destId="{A843A549-8AAC-46D3-9871-78807D953AC0}" srcOrd="1" destOrd="0" parTransId="{551EDE9A-A300-468B-8432-FC3AF9EBCB59}" sibTransId="{4CD92CB4-2DC0-4556-AC5A-E604A01394D5}"/>
    <dgm:cxn modelId="{E3E5EAEE-C0AF-46A1-922E-C4BE2A22FB6C}" srcId="{95FBDFC3-B305-4FB5-9CE2-9C1E9E91F783}" destId="{6B252B21-6D14-48C9-B21C-0B1CC2190710}" srcOrd="3" destOrd="0" parTransId="{410D5525-7205-47A2-9854-4C0A9E0DF738}" sibTransId="{819A97A1-96C8-4AC7-AB46-CE709C813EC0}"/>
    <dgm:cxn modelId="{CDFE4C97-04EC-4904-BAF9-D2B58E7EF194}" type="presParOf" srcId="{4D3B3577-B365-443E-B9DC-DB108BAC09F3}" destId="{4E7C7ADB-FA66-43CB-9D48-6F5889A7A542}" srcOrd="0" destOrd="0" presId="urn:microsoft.com/office/officeart/2005/8/layout/vList2"/>
    <dgm:cxn modelId="{F3033D48-A6C6-48CA-A2B1-DD88C80A1172}" type="presParOf" srcId="{4D3B3577-B365-443E-B9DC-DB108BAC09F3}" destId="{3A1A094A-E81F-494B-A3DF-28D725A0B4E3}" srcOrd="1" destOrd="0" presId="urn:microsoft.com/office/officeart/2005/8/layout/vList2"/>
    <dgm:cxn modelId="{0FA2F613-707C-4682-BF20-AD43630BE66C}" type="presParOf" srcId="{4D3B3577-B365-443E-B9DC-DB108BAC09F3}" destId="{6A0F0398-F2D1-4A8E-970D-2DED719829F8}" srcOrd="2" destOrd="0" presId="urn:microsoft.com/office/officeart/2005/8/layout/vList2"/>
    <dgm:cxn modelId="{C3A31E43-8111-4719-82F9-1C515630212E}" type="presParOf" srcId="{4D3B3577-B365-443E-B9DC-DB108BAC09F3}" destId="{CB0C596B-F9E5-448F-8410-C18F3B0A0F56}" srcOrd="3" destOrd="0" presId="urn:microsoft.com/office/officeart/2005/8/layout/vList2"/>
    <dgm:cxn modelId="{664A536D-6DA2-463E-9117-17EE27780914}" type="presParOf" srcId="{4D3B3577-B365-443E-B9DC-DB108BAC09F3}" destId="{A09F0706-A7BE-42E0-8DA3-3AD0E2AEA5CD}" srcOrd="4" destOrd="0" presId="urn:microsoft.com/office/officeart/2005/8/layout/vList2"/>
    <dgm:cxn modelId="{C58687DB-D879-4E84-8101-3717CD3BE279}" type="presParOf" srcId="{4D3B3577-B365-443E-B9DC-DB108BAC09F3}" destId="{EF01727F-44CA-45A7-96F0-E09185F10352}" srcOrd="5" destOrd="0" presId="urn:microsoft.com/office/officeart/2005/8/layout/vList2"/>
    <dgm:cxn modelId="{D1F9BAD5-6CE4-4C39-B788-14D9D6154D4A}" type="presParOf" srcId="{4D3B3577-B365-443E-B9DC-DB108BAC09F3}" destId="{9CCEB770-A89F-4D02-99D5-7C1E6983D63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84512B-D936-4151-A216-411A8B8128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D90A16-F261-4C2C-94F0-B9B07FC76696}">
      <dgm:prSet/>
      <dgm:spPr/>
      <dgm:t>
        <a:bodyPr/>
        <a:lstStyle/>
        <a:p>
          <a:pPr rtl="0"/>
          <a:r>
            <a:rPr lang="en-US" dirty="0"/>
            <a:t>Integrated Campaign Performance</a:t>
          </a:r>
        </a:p>
      </dgm:t>
    </dgm:pt>
    <dgm:pt modelId="{3C95655E-17E0-4136-AE5C-ECBADF833C35}" type="parTrans" cxnId="{D49E2AFD-9D84-43AE-ADB2-5CF449C2F14D}">
      <dgm:prSet/>
      <dgm:spPr/>
      <dgm:t>
        <a:bodyPr/>
        <a:lstStyle/>
        <a:p>
          <a:endParaRPr lang="en-US"/>
        </a:p>
      </dgm:t>
    </dgm:pt>
    <dgm:pt modelId="{23743FEC-AA54-4C96-A482-D8F8EF85A8A7}" type="sibTrans" cxnId="{D49E2AFD-9D84-43AE-ADB2-5CF449C2F14D}">
      <dgm:prSet/>
      <dgm:spPr/>
      <dgm:t>
        <a:bodyPr/>
        <a:lstStyle/>
        <a:p>
          <a:endParaRPr lang="en-US"/>
        </a:p>
      </dgm:t>
    </dgm:pt>
    <dgm:pt modelId="{222C0046-224D-4D8B-9FCD-2B0061549407}" type="pres">
      <dgm:prSet presAssocID="{9C84512B-D936-4151-A216-411A8B8128CE}" presName="linear" presStyleCnt="0">
        <dgm:presLayoutVars>
          <dgm:animLvl val="lvl"/>
          <dgm:resizeHandles val="exact"/>
        </dgm:presLayoutVars>
      </dgm:prSet>
      <dgm:spPr/>
    </dgm:pt>
    <dgm:pt modelId="{734F377D-57C5-4728-B99E-18C71642B62A}" type="pres">
      <dgm:prSet presAssocID="{3BD90A16-F261-4C2C-94F0-B9B07FC76696}" presName="parentText" presStyleLbl="node1" presStyleIdx="0" presStyleCnt="1">
        <dgm:presLayoutVars>
          <dgm:chMax val="0"/>
          <dgm:bulletEnabled val="1"/>
        </dgm:presLayoutVars>
      </dgm:prSet>
      <dgm:spPr/>
    </dgm:pt>
  </dgm:ptLst>
  <dgm:cxnLst>
    <dgm:cxn modelId="{84FEB3AF-8A42-4B5D-8FDA-8B0CC5E11A94}" type="presOf" srcId="{9C84512B-D936-4151-A216-411A8B8128CE}" destId="{222C0046-224D-4D8B-9FCD-2B0061549407}" srcOrd="0" destOrd="0" presId="urn:microsoft.com/office/officeart/2005/8/layout/vList2"/>
    <dgm:cxn modelId="{95D03AF8-EC00-4B56-B86C-66B2906D5FAD}" type="presOf" srcId="{3BD90A16-F261-4C2C-94F0-B9B07FC76696}" destId="{734F377D-57C5-4728-B99E-18C71642B62A}" srcOrd="0" destOrd="0" presId="urn:microsoft.com/office/officeart/2005/8/layout/vList2"/>
    <dgm:cxn modelId="{D49E2AFD-9D84-43AE-ADB2-5CF449C2F14D}" srcId="{9C84512B-D936-4151-A216-411A8B8128CE}" destId="{3BD90A16-F261-4C2C-94F0-B9B07FC76696}" srcOrd="0" destOrd="0" parTransId="{3C95655E-17E0-4136-AE5C-ECBADF833C35}" sibTransId="{23743FEC-AA54-4C96-A482-D8F8EF85A8A7}"/>
    <dgm:cxn modelId="{AF423499-4FFF-4909-88DC-C55E9B865B29}" type="presParOf" srcId="{222C0046-224D-4D8B-9FCD-2B0061549407}" destId="{734F377D-57C5-4728-B99E-18C71642B6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E1FA96-DD72-4735-9863-255B402C0C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9CC255-EE15-4EC8-84EF-5B605B34E47A}">
      <dgm:prSet/>
      <dgm:spPr/>
      <dgm:t>
        <a:bodyPr/>
        <a:lstStyle/>
        <a:p>
          <a:pPr rtl="0"/>
          <a:r>
            <a:rPr lang="en-US" dirty="0"/>
            <a:t>Campaign Performance…</a:t>
          </a:r>
        </a:p>
      </dgm:t>
    </dgm:pt>
    <dgm:pt modelId="{D85DB146-FF22-46C2-AC40-77A3B93E44B8}" type="parTrans" cxnId="{2A51B091-2BA4-42B1-8ED3-48BDC7764803}">
      <dgm:prSet/>
      <dgm:spPr/>
      <dgm:t>
        <a:bodyPr/>
        <a:lstStyle/>
        <a:p>
          <a:endParaRPr lang="en-US"/>
        </a:p>
      </dgm:t>
    </dgm:pt>
    <dgm:pt modelId="{2D915CA7-6CD9-4386-AC53-4C253C1B106C}" type="sibTrans" cxnId="{2A51B091-2BA4-42B1-8ED3-48BDC7764803}">
      <dgm:prSet/>
      <dgm:spPr/>
      <dgm:t>
        <a:bodyPr/>
        <a:lstStyle/>
        <a:p>
          <a:endParaRPr lang="en-US"/>
        </a:p>
      </dgm:t>
    </dgm:pt>
    <dgm:pt modelId="{3937A9C5-D96B-4B1E-81D4-7670D00C6CC8}" type="pres">
      <dgm:prSet presAssocID="{89E1FA96-DD72-4735-9863-255B402C0C62}" presName="linear" presStyleCnt="0">
        <dgm:presLayoutVars>
          <dgm:animLvl val="lvl"/>
          <dgm:resizeHandles val="exact"/>
        </dgm:presLayoutVars>
      </dgm:prSet>
      <dgm:spPr/>
    </dgm:pt>
    <dgm:pt modelId="{7628566C-4890-4790-932C-81CA5710BA3C}" type="pres">
      <dgm:prSet presAssocID="{7A9CC255-EE15-4EC8-84EF-5B605B34E47A}" presName="parentText" presStyleLbl="node1" presStyleIdx="0" presStyleCnt="1">
        <dgm:presLayoutVars>
          <dgm:chMax val="0"/>
          <dgm:bulletEnabled val="1"/>
        </dgm:presLayoutVars>
      </dgm:prSet>
      <dgm:spPr/>
    </dgm:pt>
  </dgm:ptLst>
  <dgm:cxnLst>
    <dgm:cxn modelId="{CD51AC03-3792-41F6-B3AA-31D77BD99104}" type="presOf" srcId="{7A9CC255-EE15-4EC8-84EF-5B605B34E47A}" destId="{7628566C-4890-4790-932C-81CA5710BA3C}" srcOrd="0" destOrd="0" presId="urn:microsoft.com/office/officeart/2005/8/layout/vList2"/>
    <dgm:cxn modelId="{2A51B091-2BA4-42B1-8ED3-48BDC7764803}" srcId="{89E1FA96-DD72-4735-9863-255B402C0C62}" destId="{7A9CC255-EE15-4EC8-84EF-5B605B34E47A}" srcOrd="0" destOrd="0" parTransId="{D85DB146-FF22-46C2-AC40-77A3B93E44B8}" sibTransId="{2D915CA7-6CD9-4386-AC53-4C253C1B106C}"/>
    <dgm:cxn modelId="{65CD54A2-4DC9-4114-B546-BCA6F1E8209E}" type="presOf" srcId="{89E1FA96-DD72-4735-9863-255B402C0C62}" destId="{3937A9C5-D96B-4B1E-81D4-7670D00C6CC8}" srcOrd="0" destOrd="0" presId="urn:microsoft.com/office/officeart/2005/8/layout/vList2"/>
    <dgm:cxn modelId="{B0B06B53-4463-47FE-B70A-392D10EECF01}" type="presParOf" srcId="{3937A9C5-D96B-4B1E-81D4-7670D00C6CC8}" destId="{7628566C-4890-4790-932C-81CA5710BA3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F27FA-1CB7-4231-8006-EDD5645C62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FD2E673-5A90-4C87-BE7C-CFE801D0FCE8}">
      <dgm:prSet/>
      <dgm:spPr/>
      <dgm:t>
        <a:bodyPr/>
        <a:lstStyle/>
        <a:p>
          <a:pPr rtl="0"/>
          <a:r>
            <a:rPr lang="en-US" dirty="0"/>
            <a:t>Challenges</a:t>
          </a:r>
        </a:p>
      </dgm:t>
    </dgm:pt>
    <dgm:pt modelId="{182E2BAB-9093-4E4C-930D-32845ED2B8C8}" type="parTrans" cxnId="{BD91C04B-4FB6-4919-A0B6-7FB85D4C837F}">
      <dgm:prSet/>
      <dgm:spPr/>
      <dgm:t>
        <a:bodyPr/>
        <a:lstStyle/>
        <a:p>
          <a:endParaRPr lang="en-US"/>
        </a:p>
      </dgm:t>
    </dgm:pt>
    <dgm:pt modelId="{883CBFE5-6125-4387-A578-B39C634AEDD4}" type="sibTrans" cxnId="{BD91C04B-4FB6-4919-A0B6-7FB85D4C837F}">
      <dgm:prSet/>
      <dgm:spPr/>
      <dgm:t>
        <a:bodyPr/>
        <a:lstStyle/>
        <a:p>
          <a:endParaRPr lang="en-US"/>
        </a:p>
      </dgm:t>
    </dgm:pt>
    <dgm:pt modelId="{1DC91C9C-50E5-40D7-9940-9FE95EAC3B1A}" type="pres">
      <dgm:prSet presAssocID="{54FF27FA-1CB7-4231-8006-EDD5645C6206}" presName="linear" presStyleCnt="0">
        <dgm:presLayoutVars>
          <dgm:animLvl val="lvl"/>
          <dgm:resizeHandles val="exact"/>
        </dgm:presLayoutVars>
      </dgm:prSet>
      <dgm:spPr/>
    </dgm:pt>
    <dgm:pt modelId="{2B427DC2-1B3E-4A7D-8582-E39234F5A6E2}" type="pres">
      <dgm:prSet presAssocID="{9FD2E673-5A90-4C87-BE7C-CFE801D0FCE8}" presName="parentText" presStyleLbl="node1" presStyleIdx="0" presStyleCnt="1">
        <dgm:presLayoutVars>
          <dgm:chMax val="0"/>
          <dgm:bulletEnabled val="1"/>
        </dgm:presLayoutVars>
      </dgm:prSet>
      <dgm:spPr/>
    </dgm:pt>
  </dgm:ptLst>
  <dgm:cxnLst>
    <dgm:cxn modelId="{BD91C04B-4FB6-4919-A0B6-7FB85D4C837F}" srcId="{54FF27FA-1CB7-4231-8006-EDD5645C6206}" destId="{9FD2E673-5A90-4C87-BE7C-CFE801D0FCE8}" srcOrd="0" destOrd="0" parTransId="{182E2BAB-9093-4E4C-930D-32845ED2B8C8}" sibTransId="{883CBFE5-6125-4387-A578-B39C634AEDD4}"/>
    <dgm:cxn modelId="{3A54CB76-00C7-40D9-A962-6ECC2C240AF7}" type="presOf" srcId="{9FD2E673-5A90-4C87-BE7C-CFE801D0FCE8}" destId="{2B427DC2-1B3E-4A7D-8582-E39234F5A6E2}" srcOrd="0" destOrd="0" presId="urn:microsoft.com/office/officeart/2005/8/layout/vList2"/>
    <dgm:cxn modelId="{BAD28EBC-1C3D-4ECF-931F-FE35CC1BE060}" type="presOf" srcId="{54FF27FA-1CB7-4231-8006-EDD5645C6206}" destId="{1DC91C9C-50E5-40D7-9940-9FE95EAC3B1A}" srcOrd="0" destOrd="0" presId="urn:microsoft.com/office/officeart/2005/8/layout/vList2"/>
    <dgm:cxn modelId="{602457FB-4373-4580-BB25-860438B20FAE}" type="presParOf" srcId="{1DC91C9C-50E5-40D7-9940-9FE95EAC3B1A}" destId="{2B427DC2-1B3E-4A7D-8582-E39234F5A6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F4C4F1-16F8-42BD-BB29-6D05A77CBF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0E231E-9963-48AA-81E8-B12F37824296}">
      <dgm:prSet/>
      <dgm:spPr/>
      <dgm:t>
        <a:bodyPr/>
        <a:lstStyle/>
        <a:p>
          <a:pPr rtl="0"/>
          <a:r>
            <a:rPr lang="en-US" dirty="0"/>
            <a:t>Best practices </a:t>
          </a:r>
        </a:p>
      </dgm:t>
    </dgm:pt>
    <dgm:pt modelId="{E7DCAF67-651C-4E0B-AA69-22C6A6C5827A}" type="parTrans" cxnId="{374FB01E-B903-4656-B97B-96718F8AB646}">
      <dgm:prSet/>
      <dgm:spPr/>
      <dgm:t>
        <a:bodyPr/>
        <a:lstStyle/>
        <a:p>
          <a:endParaRPr lang="en-US"/>
        </a:p>
      </dgm:t>
    </dgm:pt>
    <dgm:pt modelId="{F2EF5E64-5529-43DC-8D78-1F2CDCFDC4D0}" type="sibTrans" cxnId="{374FB01E-B903-4656-B97B-96718F8AB646}">
      <dgm:prSet/>
      <dgm:spPr/>
      <dgm:t>
        <a:bodyPr/>
        <a:lstStyle/>
        <a:p>
          <a:endParaRPr lang="en-US"/>
        </a:p>
      </dgm:t>
    </dgm:pt>
    <dgm:pt modelId="{1D41A2BA-93BC-4E30-B17C-B267A590BBCD}" type="pres">
      <dgm:prSet presAssocID="{E2F4C4F1-16F8-42BD-BB29-6D05A77CBF9C}" presName="linear" presStyleCnt="0">
        <dgm:presLayoutVars>
          <dgm:animLvl val="lvl"/>
          <dgm:resizeHandles val="exact"/>
        </dgm:presLayoutVars>
      </dgm:prSet>
      <dgm:spPr/>
    </dgm:pt>
    <dgm:pt modelId="{AE8DD5BB-0248-4816-ACE0-2FA7EE4E0027}" type="pres">
      <dgm:prSet presAssocID="{B90E231E-9963-48AA-81E8-B12F37824296}" presName="parentText" presStyleLbl="node1" presStyleIdx="0" presStyleCnt="1">
        <dgm:presLayoutVars>
          <dgm:chMax val="0"/>
          <dgm:bulletEnabled val="1"/>
        </dgm:presLayoutVars>
      </dgm:prSet>
      <dgm:spPr/>
    </dgm:pt>
  </dgm:ptLst>
  <dgm:cxnLst>
    <dgm:cxn modelId="{374FB01E-B903-4656-B97B-96718F8AB646}" srcId="{E2F4C4F1-16F8-42BD-BB29-6D05A77CBF9C}" destId="{B90E231E-9963-48AA-81E8-B12F37824296}" srcOrd="0" destOrd="0" parTransId="{E7DCAF67-651C-4E0B-AA69-22C6A6C5827A}" sibTransId="{F2EF5E64-5529-43DC-8D78-1F2CDCFDC4D0}"/>
    <dgm:cxn modelId="{0E2F7C40-03DA-47B5-AF15-B0AF5B26568E}" type="presOf" srcId="{B90E231E-9963-48AA-81E8-B12F37824296}" destId="{AE8DD5BB-0248-4816-ACE0-2FA7EE4E0027}" srcOrd="0" destOrd="0" presId="urn:microsoft.com/office/officeart/2005/8/layout/vList2"/>
    <dgm:cxn modelId="{781A4888-576A-472B-B62C-C767049B2127}" type="presOf" srcId="{E2F4C4F1-16F8-42BD-BB29-6D05A77CBF9C}" destId="{1D41A2BA-93BC-4E30-B17C-B267A590BBCD}" srcOrd="0" destOrd="0" presId="urn:microsoft.com/office/officeart/2005/8/layout/vList2"/>
    <dgm:cxn modelId="{23D6ECDA-60DE-40F1-A771-ABDD4B456112}" type="presParOf" srcId="{1D41A2BA-93BC-4E30-B17C-B267A590BBCD}" destId="{AE8DD5BB-0248-4816-ACE0-2FA7EE4E00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17333C-AB32-4EAA-B54A-09B210D6CDF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5A39A0-7337-42BE-AC01-A055BF6E97E7}">
      <dgm:prSet custT="1"/>
      <dgm:spPr/>
      <dgm:t>
        <a:bodyPr/>
        <a:lstStyle/>
        <a:p>
          <a:pPr rtl="0"/>
          <a:r>
            <a:rPr lang="en-US" sz="2000" dirty="0"/>
            <a:t>The senior management at MOH, RHBs, ZHDs, woreda health office lead the campaign.</a:t>
          </a:r>
        </a:p>
      </dgm:t>
    </dgm:pt>
    <dgm:pt modelId="{27BC4FE8-9C9D-419E-9D39-376962FE9148}" type="parTrans" cxnId="{7047C78C-802C-499E-AB88-10BDF27DCF61}">
      <dgm:prSet/>
      <dgm:spPr/>
      <dgm:t>
        <a:bodyPr/>
        <a:lstStyle/>
        <a:p>
          <a:endParaRPr lang="en-US" sz="2000"/>
        </a:p>
      </dgm:t>
    </dgm:pt>
    <dgm:pt modelId="{67661946-5DB0-428E-BAA2-65F6994289A6}" type="sibTrans" cxnId="{7047C78C-802C-499E-AB88-10BDF27DCF61}">
      <dgm:prSet/>
      <dgm:spPr/>
      <dgm:t>
        <a:bodyPr/>
        <a:lstStyle/>
        <a:p>
          <a:endParaRPr lang="en-US" sz="2000"/>
        </a:p>
      </dgm:t>
    </dgm:pt>
    <dgm:pt modelId="{42482780-F644-42B9-98CF-ED7DA265EAA3}">
      <dgm:prSet custT="1"/>
      <dgm:spPr/>
      <dgm:t>
        <a:bodyPr/>
        <a:lstStyle/>
        <a:p>
          <a:pPr rtl="0"/>
          <a:r>
            <a:rPr lang="en-US" sz="2000" dirty="0"/>
            <a:t>Pre campaign preparation was optimal </a:t>
          </a:r>
        </a:p>
      </dgm:t>
    </dgm:pt>
    <dgm:pt modelId="{6C88BF11-4FCC-4AD9-A3F3-EB549DF236C5}" type="parTrans" cxnId="{6175228D-517A-4DBD-A3DD-26C29FA0ED37}">
      <dgm:prSet/>
      <dgm:spPr/>
      <dgm:t>
        <a:bodyPr/>
        <a:lstStyle/>
        <a:p>
          <a:endParaRPr lang="en-US" sz="2000"/>
        </a:p>
      </dgm:t>
    </dgm:pt>
    <dgm:pt modelId="{02FAEAD7-D308-4F6B-8A9A-0E8B4498947B}" type="sibTrans" cxnId="{6175228D-517A-4DBD-A3DD-26C29FA0ED37}">
      <dgm:prSet/>
      <dgm:spPr/>
      <dgm:t>
        <a:bodyPr/>
        <a:lstStyle/>
        <a:p>
          <a:endParaRPr lang="en-US" sz="2000"/>
        </a:p>
      </dgm:t>
    </dgm:pt>
    <dgm:pt modelId="{405EA661-B4D9-41D4-A23F-F3D732CA8064}">
      <dgm:prSet custT="1"/>
      <dgm:spPr/>
      <dgm:t>
        <a:bodyPr/>
        <a:lstStyle/>
        <a:p>
          <a:pPr rtl="0"/>
          <a:r>
            <a:rPr lang="en-US" sz="2000" dirty="0"/>
            <a:t>There was consensus on the rationale and need of the integration between center and regions </a:t>
          </a:r>
        </a:p>
      </dgm:t>
    </dgm:pt>
    <dgm:pt modelId="{96621537-3343-403C-B705-2F8EDE2F262A}" type="parTrans" cxnId="{19CB5A72-8C60-4F7C-AF67-B2F4E4C464E2}">
      <dgm:prSet/>
      <dgm:spPr/>
      <dgm:t>
        <a:bodyPr/>
        <a:lstStyle/>
        <a:p>
          <a:endParaRPr lang="en-US" sz="2000"/>
        </a:p>
      </dgm:t>
    </dgm:pt>
    <dgm:pt modelId="{B6BA0AD8-E32D-4C34-A3FF-855AC093EF94}" type="sibTrans" cxnId="{19CB5A72-8C60-4F7C-AF67-B2F4E4C464E2}">
      <dgm:prSet/>
      <dgm:spPr/>
      <dgm:t>
        <a:bodyPr/>
        <a:lstStyle/>
        <a:p>
          <a:endParaRPr lang="en-US" sz="2000"/>
        </a:p>
      </dgm:t>
    </dgm:pt>
    <dgm:pt modelId="{D6DBB637-6D1E-4D61-97C0-818CA028EDDE}">
      <dgm:prSet custT="1"/>
      <dgm:spPr/>
      <dgm:t>
        <a:bodyPr/>
        <a:lstStyle/>
        <a:p>
          <a:pPr rtl="0"/>
          <a:r>
            <a:rPr lang="en-US" sz="2000" dirty="0"/>
            <a:t>Integration was systematically at all stages (preparatory, implementation and post campaign evaluation) and all activities(planning, guidance, training, communication, distribution and monitoring).</a:t>
          </a:r>
        </a:p>
      </dgm:t>
    </dgm:pt>
    <dgm:pt modelId="{0E5805BA-D70D-4100-B7DA-9B08C4905426}" type="parTrans" cxnId="{7FF72456-6EDA-4A0D-8635-9F5DFE76854D}">
      <dgm:prSet/>
      <dgm:spPr/>
      <dgm:t>
        <a:bodyPr/>
        <a:lstStyle/>
        <a:p>
          <a:endParaRPr lang="en-US" sz="2000"/>
        </a:p>
      </dgm:t>
    </dgm:pt>
    <dgm:pt modelId="{55E1A644-471D-4B1B-A5CE-3B6D9873BD17}" type="sibTrans" cxnId="{7FF72456-6EDA-4A0D-8635-9F5DFE76854D}">
      <dgm:prSet/>
      <dgm:spPr/>
      <dgm:t>
        <a:bodyPr/>
        <a:lstStyle/>
        <a:p>
          <a:endParaRPr lang="en-US" sz="2000"/>
        </a:p>
      </dgm:t>
    </dgm:pt>
    <dgm:pt modelId="{2C6E6B27-8462-4313-9B05-07DA37FB3BA5}">
      <dgm:prSet custT="1"/>
      <dgm:spPr/>
      <dgm:t>
        <a:bodyPr/>
        <a:lstStyle/>
        <a:p>
          <a:pPr rtl="0"/>
          <a:r>
            <a:rPr lang="en-US" sz="2000" dirty="0"/>
            <a:t>Involvement of all stakeholders </a:t>
          </a:r>
        </a:p>
      </dgm:t>
    </dgm:pt>
    <dgm:pt modelId="{52D1186A-630B-47AA-ACA6-B0D2D9582D00}" type="parTrans" cxnId="{26BA6221-969A-49BA-9F2C-DBAC16355234}">
      <dgm:prSet/>
      <dgm:spPr/>
      <dgm:t>
        <a:bodyPr/>
        <a:lstStyle/>
        <a:p>
          <a:endParaRPr lang="en-US" sz="2000"/>
        </a:p>
      </dgm:t>
    </dgm:pt>
    <dgm:pt modelId="{45E64EB7-1348-44E2-872B-A70AF783B8A5}" type="sibTrans" cxnId="{26BA6221-969A-49BA-9F2C-DBAC16355234}">
      <dgm:prSet/>
      <dgm:spPr/>
      <dgm:t>
        <a:bodyPr/>
        <a:lstStyle/>
        <a:p>
          <a:endParaRPr lang="en-US" sz="2000"/>
        </a:p>
      </dgm:t>
    </dgm:pt>
    <dgm:pt modelId="{87025548-EB1D-451D-A15C-9636B6D76A8B}" type="pres">
      <dgm:prSet presAssocID="{C717333C-AB32-4EAA-B54A-09B210D6CDF9}" presName="linear" presStyleCnt="0">
        <dgm:presLayoutVars>
          <dgm:animLvl val="lvl"/>
          <dgm:resizeHandles val="exact"/>
        </dgm:presLayoutVars>
      </dgm:prSet>
      <dgm:spPr/>
    </dgm:pt>
    <dgm:pt modelId="{B92C0360-E181-4370-99DA-8EA428330E81}" type="pres">
      <dgm:prSet presAssocID="{B55A39A0-7337-42BE-AC01-A055BF6E97E7}" presName="parentText" presStyleLbl="node1" presStyleIdx="0" presStyleCnt="5">
        <dgm:presLayoutVars>
          <dgm:chMax val="0"/>
          <dgm:bulletEnabled val="1"/>
        </dgm:presLayoutVars>
      </dgm:prSet>
      <dgm:spPr/>
    </dgm:pt>
    <dgm:pt modelId="{40C17E0A-4AD8-48ED-AF26-22FC766FFE9C}" type="pres">
      <dgm:prSet presAssocID="{67661946-5DB0-428E-BAA2-65F6994289A6}" presName="spacer" presStyleCnt="0"/>
      <dgm:spPr/>
    </dgm:pt>
    <dgm:pt modelId="{4639E703-7D7F-450C-9982-09FA6DED494E}" type="pres">
      <dgm:prSet presAssocID="{42482780-F644-42B9-98CF-ED7DA265EAA3}" presName="parentText" presStyleLbl="node1" presStyleIdx="1" presStyleCnt="5">
        <dgm:presLayoutVars>
          <dgm:chMax val="0"/>
          <dgm:bulletEnabled val="1"/>
        </dgm:presLayoutVars>
      </dgm:prSet>
      <dgm:spPr/>
    </dgm:pt>
    <dgm:pt modelId="{B9EB4929-28CE-4656-9007-6E0AD0D5D12E}" type="pres">
      <dgm:prSet presAssocID="{02FAEAD7-D308-4F6B-8A9A-0E8B4498947B}" presName="spacer" presStyleCnt="0"/>
      <dgm:spPr/>
    </dgm:pt>
    <dgm:pt modelId="{7DB1B092-073F-4E3D-AE82-E970A7A1CD0B}" type="pres">
      <dgm:prSet presAssocID="{405EA661-B4D9-41D4-A23F-F3D732CA8064}" presName="parentText" presStyleLbl="node1" presStyleIdx="2" presStyleCnt="5">
        <dgm:presLayoutVars>
          <dgm:chMax val="0"/>
          <dgm:bulletEnabled val="1"/>
        </dgm:presLayoutVars>
      </dgm:prSet>
      <dgm:spPr/>
    </dgm:pt>
    <dgm:pt modelId="{11776ABD-7A0C-4A88-86EC-CF3A1141A101}" type="pres">
      <dgm:prSet presAssocID="{B6BA0AD8-E32D-4C34-A3FF-855AC093EF94}" presName="spacer" presStyleCnt="0"/>
      <dgm:spPr/>
    </dgm:pt>
    <dgm:pt modelId="{BAA83A96-F1CB-44FB-94C8-519D640D8752}" type="pres">
      <dgm:prSet presAssocID="{D6DBB637-6D1E-4D61-97C0-818CA028EDDE}" presName="parentText" presStyleLbl="node1" presStyleIdx="3" presStyleCnt="5">
        <dgm:presLayoutVars>
          <dgm:chMax val="0"/>
          <dgm:bulletEnabled val="1"/>
        </dgm:presLayoutVars>
      </dgm:prSet>
      <dgm:spPr/>
    </dgm:pt>
    <dgm:pt modelId="{73ECEDB6-A336-46EC-9BE5-4EEAAD9D418B}" type="pres">
      <dgm:prSet presAssocID="{55E1A644-471D-4B1B-A5CE-3B6D9873BD17}" presName="spacer" presStyleCnt="0"/>
      <dgm:spPr/>
    </dgm:pt>
    <dgm:pt modelId="{33DB0579-E87E-427D-8A8E-2073EDC43383}" type="pres">
      <dgm:prSet presAssocID="{2C6E6B27-8462-4313-9B05-07DA37FB3BA5}" presName="parentText" presStyleLbl="node1" presStyleIdx="4" presStyleCnt="5">
        <dgm:presLayoutVars>
          <dgm:chMax val="0"/>
          <dgm:bulletEnabled val="1"/>
        </dgm:presLayoutVars>
      </dgm:prSet>
      <dgm:spPr/>
    </dgm:pt>
  </dgm:ptLst>
  <dgm:cxnLst>
    <dgm:cxn modelId="{26BA6221-969A-49BA-9F2C-DBAC16355234}" srcId="{C717333C-AB32-4EAA-B54A-09B210D6CDF9}" destId="{2C6E6B27-8462-4313-9B05-07DA37FB3BA5}" srcOrd="4" destOrd="0" parTransId="{52D1186A-630B-47AA-ACA6-B0D2D9582D00}" sibTransId="{45E64EB7-1348-44E2-872B-A70AF783B8A5}"/>
    <dgm:cxn modelId="{C15CCE34-B367-44C8-9C9B-9CC6C158A625}" type="presOf" srcId="{B55A39A0-7337-42BE-AC01-A055BF6E97E7}" destId="{B92C0360-E181-4370-99DA-8EA428330E81}" srcOrd="0" destOrd="0" presId="urn:microsoft.com/office/officeart/2005/8/layout/vList2"/>
    <dgm:cxn modelId="{ACEED06C-B89D-4BF2-9563-370CBD43CF3B}" type="presOf" srcId="{2C6E6B27-8462-4313-9B05-07DA37FB3BA5}" destId="{33DB0579-E87E-427D-8A8E-2073EDC43383}" srcOrd="0" destOrd="0" presId="urn:microsoft.com/office/officeart/2005/8/layout/vList2"/>
    <dgm:cxn modelId="{19CB5A72-8C60-4F7C-AF67-B2F4E4C464E2}" srcId="{C717333C-AB32-4EAA-B54A-09B210D6CDF9}" destId="{405EA661-B4D9-41D4-A23F-F3D732CA8064}" srcOrd="2" destOrd="0" parTransId="{96621537-3343-403C-B705-2F8EDE2F262A}" sibTransId="{B6BA0AD8-E32D-4C34-A3FF-855AC093EF94}"/>
    <dgm:cxn modelId="{7FF72456-6EDA-4A0D-8635-9F5DFE76854D}" srcId="{C717333C-AB32-4EAA-B54A-09B210D6CDF9}" destId="{D6DBB637-6D1E-4D61-97C0-818CA028EDDE}" srcOrd="3" destOrd="0" parTransId="{0E5805BA-D70D-4100-B7DA-9B08C4905426}" sibTransId="{55E1A644-471D-4B1B-A5CE-3B6D9873BD17}"/>
    <dgm:cxn modelId="{7047C78C-802C-499E-AB88-10BDF27DCF61}" srcId="{C717333C-AB32-4EAA-B54A-09B210D6CDF9}" destId="{B55A39A0-7337-42BE-AC01-A055BF6E97E7}" srcOrd="0" destOrd="0" parTransId="{27BC4FE8-9C9D-419E-9D39-376962FE9148}" sibTransId="{67661946-5DB0-428E-BAA2-65F6994289A6}"/>
    <dgm:cxn modelId="{6175228D-517A-4DBD-A3DD-26C29FA0ED37}" srcId="{C717333C-AB32-4EAA-B54A-09B210D6CDF9}" destId="{42482780-F644-42B9-98CF-ED7DA265EAA3}" srcOrd="1" destOrd="0" parTransId="{6C88BF11-4FCC-4AD9-A3F3-EB549DF236C5}" sibTransId="{02FAEAD7-D308-4F6B-8A9A-0E8B4498947B}"/>
    <dgm:cxn modelId="{5967848F-97C4-4DF7-8F14-A470CA69D791}" type="presOf" srcId="{C717333C-AB32-4EAA-B54A-09B210D6CDF9}" destId="{87025548-EB1D-451D-A15C-9636B6D76A8B}" srcOrd="0" destOrd="0" presId="urn:microsoft.com/office/officeart/2005/8/layout/vList2"/>
    <dgm:cxn modelId="{CF45E7A8-F45D-43B1-8E36-5018B925DADD}" type="presOf" srcId="{42482780-F644-42B9-98CF-ED7DA265EAA3}" destId="{4639E703-7D7F-450C-9982-09FA6DED494E}" srcOrd="0" destOrd="0" presId="urn:microsoft.com/office/officeart/2005/8/layout/vList2"/>
    <dgm:cxn modelId="{A7AEE0AB-F5C9-4A55-A63C-E7DD781B06DA}" type="presOf" srcId="{405EA661-B4D9-41D4-A23F-F3D732CA8064}" destId="{7DB1B092-073F-4E3D-AE82-E970A7A1CD0B}" srcOrd="0" destOrd="0" presId="urn:microsoft.com/office/officeart/2005/8/layout/vList2"/>
    <dgm:cxn modelId="{00853EBB-AB08-4EC5-9364-EA4D3D373C7B}" type="presOf" srcId="{D6DBB637-6D1E-4D61-97C0-818CA028EDDE}" destId="{BAA83A96-F1CB-44FB-94C8-519D640D8752}" srcOrd="0" destOrd="0" presId="urn:microsoft.com/office/officeart/2005/8/layout/vList2"/>
    <dgm:cxn modelId="{12FDA5F0-19DD-4DB5-873E-9066C086FB09}" type="presParOf" srcId="{87025548-EB1D-451D-A15C-9636B6D76A8B}" destId="{B92C0360-E181-4370-99DA-8EA428330E81}" srcOrd="0" destOrd="0" presId="urn:microsoft.com/office/officeart/2005/8/layout/vList2"/>
    <dgm:cxn modelId="{F61761B2-8D1A-452A-ADF7-8D4929C0C601}" type="presParOf" srcId="{87025548-EB1D-451D-A15C-9636B6D76A8B}" destId="{40C17E0A-4AD8-48ED-AF26-22FC766FFE9C}" srcOrd="1" destOrd="0" presId="urn:microsoft.com/office/officeart/2005/8/layout/vList2"/>
    <dgm:cxn modelId="{5FF2C503-6BBB-4929-960C-ED17D4E6DF5D}" type="presParOf" srcId="{87025548-EB1D-451D-A15C-9636B6D76A8B}" destId="{4639E703-7D7F-450C-9982-09FA6DED494E}" srcOrd="2" destOrd="0" presId="urn:microsoft.com/office/officeart/2005/8/layout/vList2"/>
    <dgm:cxn modelId="{A1C03313-BDD4-4CE6-807B-D4FE835990E5}" type="presParOf" srcId="{87025548-EB1D-451D-A15C-9636B6D76A8B}" destId="{B9EB4929-28CE-4656-9007-6E0AD0D5D12E}" srcOrd="3" destOrd="0" presId="urn:microsoft.com/office/officeart/2005/8/layout/vList2"/>
    <dgm:cxn modelId="{CD50C058-A2BB-47A8-AD93-E7C7D4929870}" type="presParOf" srcId="{87025548-EB1D-451D-A15C-9636B6D76A8B}" destId="{7DB1B092-073F-4E3D-AE82-E970A7A1CD0B}" srcOrd="4" destOrd="0" presId="urn:microsoft.com/office/officeart/2005/8/layout/vList2"/>
    <dgm:cxn modelId="{CD6EEF8B-B095-4891-AB01-4A9F39B97DE5}" type="presParOf" srcId="{87025548-EB1D-451D-A15C-9636B6D76A8B}" destId="{11776ABD-7A0C-4A88-86EC-CF3A1141A101}" srcOrd="5" destOrd="0" presId="urn:microsoft.com/office/officeart/2005/8/layout/vList2"/>
    <dgm:cxn modelId="{3AD17F60-F36B-4A6F-9777-A6C6079C4675}" type="presParOf" srcId="{87025548-EB1D-451D-A15C-9636B6D76A8B}" destId="{BAA83A96-F1CB-44FB-94C8-519D640D8752}" srcOrd="6" destOrd="0" presId="urn:microsoft.com/office/officeart/2005/8/layout/vList2"/>
    <dgm:cxn modelId="{8616A062-66C8-41F4-93FF-780264E51F8C}" type="presParOf" srcId="{87025548-EB1D-451D-A15C-9636B6D76A8B}" destId="{73ECEDB6-A336-46EC-9BE5-4EEAAD9D418B}" srcOrd="7" destOrd="0" presId="urn:microsoft.com/office/officeart/2005/8/layout/vList2"/>
    <dgm:cxn modelId="{FC8DFEA3-FAB0-43A1-A7E1-14A1AC47DDA3}" type="presParOf" srcId="{87025548-EB1D-451D-A15C-9636B6D76A8B}" destId="{33DB0579-E87E-427D-8A8E-2073EDC43383}"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0EB53D-5B5A-4BC4-BE71-F017351B0F0C}" type="doc">
      <dgm:prSet loTypeId="urn:microsoft.com/office/officeart/2005/8/layout/radial3" loCatId="cycle" qsTypeId="urn:microsoft.com/office/officeart/2005/8/quickstyle/simple2" qsCatId="simple" csTypeId="urn:microsoft.com/office/officeart/2005/8/colors/accent5_2" csCatId="accent5" phldr="1"/>
      <dgm:spPr/>
      <dgm:t>
        <a:bodyPr/>
        <a:lstStyle/>
        <a:p>
          <a:endParaRPr lang="en-US"/>
        </a:p>
      </dgm:t>
    </dgm:pt>
    <dgm:pt modelId="{5BAAB6D3-82DF-48A1-A5CA-C515D4F3BEB0}">
      <dgm:prSet phldrT="[Text]"/>
      <dgm:spPr/>
      <dgm:t>
        <a:bodyPr/>
        <a:lstStyle/>
        <a:p>
          <a:r>
            <a:rPr lang="en-US" dirty="0">
              <a:solidFill>
                <a:schemeClr val="tx2"/>
              </a:solidFill>
            </a:rPr>
            <a:t>Community</a:t>
          </a:r>
        </a:p>
      </dgm:t>
    </dgm:pt>
    <dgm:pt modelId="{C4A271B6-B313-4AD1-9781-6ADC31086468}" type="parTrans" cxnId="{952B6E43-9E2A-40BB-9281-D3926BDDF0FA}">
      <dgm:prSet/>
      <dgm:spPr/>
      <dgm:t>
        <a:bodyPr/>
        <a:lstStyle/>
        <a:p>
          <a:pPr algn="ctr"/>
          <a:endParaRPr lang="en-US" sz="1050"/>
        </a:p>
      </dgm:t>
    </dgm:pt>
    <dgm:pt modelId="{69AB528C-C047-4A7D-A636-585262F9F60E}" type="sibTrans" cxnId="{952B6E43-9E2A-40BB-9281-D3926BDDF0FA}">
      <dgm:prSet/>
      <dgm:spPr/>
      <dgm:t>
        <a:bodyPr/>
        <a:lstStyle/>
        <a:p>
          <a:endParaRPr lang="en-US"/>
        </a:p>
      </dgm:t>
    </dgm:pt>
    <dgm:pt modelId="{AB7A5E1D-4C0C-408A-82D7-8631D87D2BE2}">
      <dgm:prSet phldrT="[Text]"/>
      <dgm:spPr/>
      <dgm:t>
        <a:bodyPr/>
        <a:lstStyle/>
        <a:p>
          <a:r>
            <a:rPr lang="en-GB" dirty="0">
              <a:solidFill>
                <a:schemeClr val="tx2"/>
              </a:solidFill>
            </a:rPr>
            <a:t>Early detection, referral , admission  &amp; treatment of wasting</a:t>
          </a:r>
          <a:endParaRPr lang="en-US" dirty="0">
            <a:solidFill>
              <a:schemeClr val="tx2"/>
            </a:solidFill>
          </a:endParaRPr>
        </a:p>
      </dgm:t>
    </dgm:pt>
    <dgm:pt modelId="{15249CC0-E3C1-4FDB-BF8A-26A6027774B0}" type="parTrans" cxnId="{8C8A3908-25C1-4270-8938-0F22C116AA95}">
      <dgm:prSet custT="1"/>
      <dgm:spPr/>
      <dgm:t>
        <a:bodyPr/>
        <a:lstStyle/>
        <a:p>
          <a:pPr algn="ctr"/>
          <a:endParaRPr lang="en-US" sz="1050"/>
        </a:p>
      </dgm:t>
    </dgm:pt>
    <dgm:pt modelId="{3EF077FD-F1F7-4A9F-A973-863A528A0FB5}" type="sibTrans" cxnId="{8C8A3908-25C1-4270-8938-0F22C116AA95}">
      <dgm:prSet/>
      <dgm:spPr/>
      <dgm:t>
        <a:bodyPr/>
        <a:lstStyle/>
        <a:p>
          <a:endParaRPr lang="en-US"/>
        </a:p>
      </dgm:t>
    </dgm:pt>
    <dgm:pt modelId="{61A7B4A3-7812-40EE-BB7E-64799CAEB934}">
      <dgm:prSet phldrT="[Text]"/>
      <dgm:spPr/>
      <dgm:t>
        <a:bodyPr/>
        <a:lstStyle/>
        <a:p>
          <a:r>
            <a:rPr lang="en-US" dirty="0">
              <a:solidFill>
                <a:schemeClr val="tx2"/>
              </a:solidFill>
            </a:rPr>
            <a:t>Nutrition Surveillance, survey  and EWS </a:t>
          </a:r>
        </a:p>
      </dgm:t>
    </dgm:pt>
    <dgm:pt modelId="{5D9D42D0-D822-40DA-91B4-16A1740CD18D}" type="parTrans" cxnId="{7F67538E-3345-43DB-AF59-16BAEBD2A2D5}">
      <dgm:prSet custT="1"/>
      <dgm:spPr/>
      <dgm:t>
        <a:bodyPr/>
        <a:lstStyle/>
        <a:p>
          <a:pPr algn="ctr"/>
          <a:endParaRPr lang="en-US" sz="1050"/>
        </a:p>
      </dgm:t>
    </dgm:pt>
    <dgm:pt modelId="{6FA25CF2-31AB-4400-B2FD-CC790D22DB1F}" type="sibTrans" cxnId="{7F67538E-3345-43DB-AF59-16BAEBD2A2D5}">
      <dgm:prSet/>
      <dgm:spPr/>
      <dgm:t>
        <a:bodyPr/>
        <a:lstStyle/>
        <a:p>
          <a:endParaRPr lang="en-US"/>
        </a:p>
      </dgm:t>
    </dgm:pt>
    <dgm:pt modelId="{C2C156E3-5609-457B-A898-D4FEE7472E2C}">
      <dgm:prSet phldrT="[Text]"/>
      <dgm:spPr/>
      <dgm:t>
        <a:bodyPr/>
        <a:lstStyle/>
        <a:p>
          <a:r>
            <a:rPr lang="en-US" dirty="0">
              <a:solidFill>
                <a:schemeClr val="tx2"/>
              </a:solidFill>
            </a:rPr>
            <a:t>Capacity building </a:t>
          </a:r>
        </a:p>
      </dgm:t>
    </dgm:pt>
    <dgm:pt modelId="{05552C71-1A16-4468-A747-770748EC2E6F}" type="parTrans" cxnId="{E0D596A8-3CBE-45AD-B5A5-AAC70C60486C}">
      <dgm:prSet custT="1"/>
      <dgm:spPr/>
      <dgm:t>
        <a:bodyPr/>
        <a:lstStyle/>
        <a:p>
          <a:pPr algn="ctr"/>
          <a:endParaRPr lang="en-US" sz="1050"/>
        </a:p>
      </dgm:t>
    </dgm:pt>
    <dgm:pt modelId="{7DEB8FE4-2486-4B1F-8D2D-9D9399B71289}" type="sibTrans" cxnId="{E0D596A8-3CBE-45AD-B5A5-AAC70C60486C}">
      <dgm:prSet/>
      <dgm:spPr/>
      <dgm:t>
        <a:bodyPr/>
        <a:lstStyle/>
        <a:p>
          <a:endParaRPr lang="en-US"/>
        </a:p>
      </dgm:t>
    </dgm:pt>
    <dgm:pt modelId="{0DF5D876-123E-4E52-938C-0871F31A2181}">
      <dgm:prSet phldrT="[Text]"/>
      <dgm:spPr/>
      <dgm:t>
        <a:bodyPr/>
        <a:lstStyle/>
        <a:p>
          <a:r>
            <a:rPr lang="en-US" dirty="0">
              <a:solidFill>
                <a:schemeClr val="tx2"/>
              </a:solidFill>
            </a:rPr>
            <a:t>Gender &amp; protection mainstreaming activities</a:t>
          </a:r>
        </a:p>
      </dgm:t>
    </dgm:pt>
    <dgm:pt modelId="{6832464E-9FC6-4830-9449-ED3CCFDCAAFF}" type="parTrans" cxnId="{F52EA65F-A4CE-4D8C-AAFE-28300AB35BCC}">
      <dgm:prSet custT="1"/>
      <dgm:spPr/>
      <dgm:t>
        <a:bodyPr/>
        <a:lstStyle/>
        <a:p>
          <a:pPr algn="ctr"/>
          <a:endParaRPr lang="en-US" sz="1050"/>
        </a:p>
      </dgm:t>
    </dgm:pt>
    <dgm:pt modelId="{139FB272-9280-42A7-9149-5DD5DA6576A5}" type="sibTrans" cxnId="{F52EA65F-A4CE-4D8C-AAFE-28300AB35BCC}">
      <dgm:prSet/>
      <dgm:spPr/>
      <dgm:t>
        <a:bodyPr/>
        <a:lstStyle/>
        <a:p>
          <a:endParaRPr lang="en-US"/>
        </a:p>
      </dgm:t>
    </dgm:pt>
    <dgm:pt modelId="{C650C351-500D-40D8-A1F2-EDEDC50B63B3}">
      <dgm:prSet/>
      <dgm:spPr/>
      <dgm:t>
        <a:bodyPr/>
        <a:lstStyle/>
        <a:p>
          <a:endParaRPr lang="en-US" dirty="0">
            <a:solidFill>
              <a:schemeClr val="tx2"/>
            </a:solidFill>
          </a:endParaRPr>
        </a:p>
        <a:p>
          <a:r>
            <a:rPr lang="en-US" dirty="0">
              <a:solidFill>
                <a:schemeClr val="tx2"/>
              </a:solidFill>
            </a:rPr>
            <a:t>Nutrition Supply  Management System</a:t>
          </a:r>
        </a:p>
      </dgm:t>
    </dgm:pt>
    <dgm:pt modelId="{8C628F22-9A0E-4309-BDBD-A4F73AF2DB52}" type="parTrans" cxnId="{29D8CD12-DC17-4ACB-BD6A-D42DC2F34DEF}">
      <dgm:prSet custT="1"/>
      <dgm:spPr/>
      <dgm:t>
        <a:bodyPr/>
        <a:lstStyle/>
        <a:p>
          <a:pPr algn="ctr"/>
          <a:endParaRPr lang="en-US" sz="1050"/>
        </a:p>
      </dgm:t>
    </dgm:pt>
    <dgm:pt modelId="{52576818-A60E-4DE6-ADFD-4E12E10F79FB}" type="sibTrans" cxnId="{29D8CD12-DC17-4ACB-BD6A-D42DC2F34DEF}">
      <dgm:prSet/>
      <dgm:spPr/>
      <dgm:t>
        <a:bodyPr/>
        <a:lstStyle/>
        <a:p>
          <a:endParaRPr lang="en-US"/>
        </a:p>
      </dgm:t>
    </dgm:pt>
    <dgm:pt modelId="{A8E0A8C0-7A19-44E9-9D6B-B539774890A1}">
      <dgm:prSet/>
      <dgm:spPr/>
      <dgm:t>
        <a:bodyPr/>
        <a:lstStyle/>
        <a:p>
          <a:r>
            <a:rPr lang="en-US" dirty="0">
              <a:solidFill>
                <a:schemeClr val="tx2"/>
              </a:solidFill>
            </a:rPr>
            <a:t>Maternal  Infant &amp; Young Child Nutrition (MIYCN) and care practices</a:t>
          </a:r>
        </a:p>
      </dgm:t>
    </dgm:pt>
    <dgm:pt modelId="{7A997301-792F-41A2-8E3D-D975E3FCFC19}" type="parTrans" cxnId="{7EBAF46B-2D40-439C-A505-BA187DACEE81}">
      <dgm:prSet custT="1"/>
      <dgm:spPr/>
      <dgm:t>
        <a:bodyPr/>
        <a:lstStyle/>
        <a:p>
          <a:pPr algn="ctr"/>
          <a:endParaRPr lang="en-US" sz="1050"/>
        </a:p>
      </dgm:t>
    </dgm:pt>
    <dgm:pt modelId="{E5B80A03-14F6-4630-815C-16FC2804FDE0}" type="sibTrans" cxnId="{7EBAF46B-2D40-439C-A505-BA187DACEE81}">
      <dgm:prSet/>
      <dgm:spPr/>
      <dgm:t>
        <a:bodyPr/>
        <a:lstStyle/>
        <a:p>
          <a:endParaRPr lang="en-US"/>
        </a:p>
      </dgm:t>
    </dgm:pt>
    <dgm:pt modelId="{497972CD-67C4-4E85-B672-3C3DCD41514C}">
      <dgm:prSet/>
      <dgm:spPr/>
      <dgm:t>
        <a:bodyPr/>
        <a:lstStyle/>
        <a:p>
          <a:r>
            <a:rPr lang="en-US" dirty="0">
              <a:solidFill>
                <a:schemeClr val="tx2"/>
              </a:solidFill>
            </a:rPr>
            <a:t>Treatment of Sever &amp; Moderate Acute Malnutrition</a:t>
          </a:r>
        </a:p>
      </dgm:t>
    </dgm:pt>
    <dgm:pt modelId="{24368F50-3D24-47B7-B95C-6335344E5D2D}" type="parTrans" cxnId="{14A8AE91-33BC-42E0-A7F9-32D58367D5AD}">
      <dgm:prSet custT="1"/>
      <dgm:spPr/>
      <dgm:t>
        <a:bodyPr/>
        <a:lstStyle/>
        <a:p>
          <a:pPr algn="ctr"/>
          <a:endParaRPr lang="en-US" sz="1050"/>
        </a:p>
      </dgm:t>
    </dgm:pt>
    <dgm:pt modelId="{B1C16BAE-8FC3-4CF5-9C2F-BC2588C0FBDE}" type="sibTrans" cxnId="{14A8AE91-33BC-42E0-A7F9-32D58367D5AD}">
      <dgm:prSet/>
      <dgm:spPr/>
      <dgm:t>
        <a:bodyPr/>
        <a:lstStyle/>
        <a:p>
          <a:endParaRPr lang="en-US"/>
        </a:p>
      </dgm:t>
    </dgm:pt>
    <dgm:pt modelId="{95B5ACED-712F-457E-A93E-54BF1E90F5D2}">
      <dgm:prSet/>
      <dgm:spPr/>
      <dgm:t>
        <a:bodyPr/>
        <a:lstStyle/>
        <a:p>
          <a:r>
            <a:rPr lang="en-US" dirty="0">
              <a:solidFill>
                <a:schemeClr val="tx2"/>
              </a:solidFill>
            </a:rPr>
            <a:t>Procurement of lifesaving essential nutrition supplies &amp;  medicines</a:t>
          </a:r>
        </a:p>
      </dgm:t>
    </dgm:pt>
    <dgm:pt modelId="{F7417024-1379-4C5A-8BC0-91AEC83A86B8}" type="parTrans" cxnId="{0B6161AB-845F-45D1-9EE6-1F80EF2E9F2D}">
      <dgm:prSet custT="1"/>
      <dgm:spPr/>
      <dgm:t>
        <a:bodyPr/>
        <a:lstStyle/>
        <a:p>
          <a:pPr algn="ctr"/>
          <a:endParaRPr lang="en-US" sz="1050"/>
        </a:p>
      </dgm:t>
    </dgm:pt>
    <dgm:pt modelId="{92F8CE35-130C-4DCB-851D-9A616DC8B4C7}" type="sibTrans" cxnId="{0B6161AB-845F-45D1-9EE6-1F80EF2E9F2D}">
      <dgm:prSet/>
      <dgm:spPr/>
      <dgm:t>
        <a:bodyPr/>
        <a:lstStyle/>
        <a:p>
          <a:endParaRPr lang="en-US"/>
        </a:p>
      </dgm:t>
    </dgm:pt>
    <dgm:pt modelId="{CDAB46C7-BF4F-48D3-8C02-6DC0DFDE97BB}">
      <dgm:prSet/>
      <dgm:spPr/>
      <dgm:t>
        <a:bodyPr/>
        <a:lstStyle/>
        <a:p>
          <a:r>
            <a:rPr lang="en-US" dirty="0">
              <a:solidFill>
                <a:schemeClr val="tx2"/>
              </a:solidFill>
            </a:rPr>
            <a:t>Research, Innovation and Learning </a:t>
          </a:r>
        </a:p>
      </dgm:t>
    </dgm:pt>
    <dgm:pt modelId="{E99FB396-5552-4B05-A940-96ECAA8972F9}" type="parTrans" cxnId="{FBEE076D-7074-40ED-B0F1-6E3388ACD786}">
      <dgm:prSet custT="1"/>
      <dgm:spPr/>
      <dgm:t>
        <a:bodyPr/>
        <a:lstStyle/>
        <a:p>
          <a:pPr algn="ctr"/>
          <a:endParaRPr lang="en-US" sz="1050"/>
        </a:p>
      </dgm:t>
    </dgm:pt>
    <dgm:pt modelId="{9482BC9E-B333-4DD9-BB22-430AA7F580A8}" type="sibTrans" cxnId="{FBEE076D-7074-40ED-B0F1-6E3388ACD786}">
      <dgm:prSet/>
      <dgm:spPr/>
      <dgm:t>
        <a:bodyPr/>
        <a:lstStyle/>
        <a:p>
          <a:endParaRPr lang="en-US"/>
        </a:p>
      </dgm:t>
    </dgm:pt>
    <dgm:pt modelId="{B5F49722-F199-4BEB-8D51-CE48A24B47AD}">
      <dgm:prSet/>
      <dgm:spPr/>
      <dgm:t>
        <a:bodyPr/>
        <a:lstStyle/>
        <a:p>
          <a:r>
            <a:rPr lang="en-US" dirty="0">
              <a:solidFill>
                <a:schemeClr val="tx2"/>
              </a:solidFill>
            </a:rPr>
            <a:t>Advocacy and lobbying </a:t>
          </a:r>
        </a:p>
      </dgm:t>
    </dgm:pt>
    <dgm:pt modelId="{1E22A1DA-D4E9-43EF-8ADF-DF8FB2BD899E}" type="parTrans" cxnId="{E36559D6-D302-4C6B-BAC6-D3C0AE889A70}">
      <dgm:prSet custT="1"/>
      <dgm:spPr/>
      <dgm:t>
        <a:bodyPr/>
        <a:lstStyle/>
        <a:p>
          <a:pPr algn="ctr"/>
          <a:endParaRPr lang="en-US" sz="1050"/>
        </a:p>
      </dgm:t>
    </dgm:pt>
    <dgm:pt modelId="{C82D6C97-B9EF-4594-9C2B-46CC16CB71C5}" type="sibTrans" cxnId="{E36559D6-D302-4C6B-BAC6-D3C0AE889A70}">
      <dgm:prSet/>
      <dgm:spPr/>
      <dgm:t>
        <a:bodyPr/>
        <a:lstStyle/>
        <a:p>
          <a:endParaRPr lang="en-US"/>
        </a:p>
      </dgm:t>
    </dgm:pt>
    <dgm:pt modelId="{F3CB9332-C839-48B2-86F7-9C62DF7F6409}">
      <dgm:prSet/>
      <dgm:spPr/>
      <dgm:t>
        <a:bodyPr/>
        <a:lstStyle/>
        <a:p>
          <a:r>
            <a:rPr lang="en-US" dirty="0">
              <a:solidFill>
                <a:schemeClr val="tx2"/>
              </a:solidFill>
            </a:rPr>
            <a:t>Coordination, collaboration  and partnership </a:t>
          </a:r>
        </a:p>
      </dgm:t>
    </dgm:pt>
    <dgm:pt modelId="{54D92EF3-25D1-4E39-98E5-E927545AD279}" type="parTrans" cxnId="{4B91B438-4D55-434A-9AF2-9575FE20584C}">
      <dgm:prSet/>
      <dgm:spPr/>
      <dgm:t>
        <a:bodyPr/>
        <a:lstStyle/>
        <a:p>
          <a:endParaRPr lang="en-US"/>
        </a:p>
      </dgm:t>
    </dgm:pt>
    <dgm:pt modelId="{317092C4-D0AC-460F-809C-9D3862E98E78}" type="sibTrans" cxnId="{4B91B438-4D55-434A-9AF2-9575FE20584C}">
      <dgm:prSet/>
      <dgm:spPr/>
      <dgm:t>
        <a:bodyPr/>
        <a:lstStyle/>
        <a:p>
          <a:endParaRPr lang="en-US"/>
        </a:p>
      </dgm:t>
    </dgm:pt>
    <dgm:pt modelId="{9B1BF5C0-0544-4669-9702-788D797C5E7E}" type="pres">
      <dgm:prSet presAssocID="{AD0EB53D-5B5A-4BC4-BE71-F017351B0F0C}" presName="composite" presStyleCnt="0">
        <dgm:presLayoutVars>
          <dgm:chMax val="1"/>
          <dgm:dir/>
          <dgm:resizeHandles val="exact"/>
        </dgm:presLayoutVars>
      </dgm:prSet>
      <dgm:spPr/>
    </dgm:pt>
    <dgm:pt modelId="{24CAEC44-C456-4F5B-B21F-F6EDB3D27D6F}" type="pres">
      <dgm:prSet presAssocID="{AD0EB53D-5B5A-4BC4-BE71-F017351B0F0C}" presName="radial" presStyleCnt="0">
        <dgm:presLayoutVars>
          <dgm:animLvl val="ctr"/>
        </dgm:presLayoutVars>
      </dgm:prSet>
      <dgm:spPr/>
    </dgm:pt>
    <dgm:pt modelId="{1C2A5981-293D-4E2B-A716-B3E017ADE746}" type="pres">
      <dgm:prSet presAssocID="{5BAAB6D3-82DF-48A1-A5CA-C515D4F3BEB0}" presName="centerShape" presStyleLbl="vennNode1" presStyleIdx="0" presStyleCnt="12"/>
      <dgm:spPr/>
    </dgm:pt>
    <dgm:pt modelId="{EC69B42A-A5AF-4D52-8AC6-89F290985C95}" type="pres">
      <dgm:prSet presAssocID="{AB7A5E1D-4C0C-408A-82D7-8631D87D2BE2}" presName="node" presStyleLbl="vennNode1" presStyleIdx="1" presStyleCnt="12">
        <dgm:presLayoutVars>
          <dgm:bulletEnabled val="1"/>
        </dgm:presLayoutVars>
      </dgm:prSet>
      <dgm:spPr/>
    </dgm:pt>
    <dgm:pt modelId="{67CC043A-C117-474E-8401-394A4FD7BEDD}" type="pres">
      <dgm:prSet presAssocID="{497972CD-67C4-4E85-B672-3C3DCD41514C}" presName="node" presStyleLbl="vennNode1" presStyleIdx="2" presStyleCnt="12">
        <dgm:presLayoutVars>
          <dgm:bulletEnabled val="1"/>
        </dgm:presLayoutVars>
      </dgm:prSet>
      <dgm:spPr/>
    </dgm:pt>
    <dgm:pt modelId="{C406FFFE-19AB-4897-B445-60D8C55D797B}" type="pres">
      <dgm:prSet presAssocID="{A8E0A8C0-7A19-44E9-9D6B-B539774890A1}" presName="node" presStyleLbl="vennNode1" presStyleIdx="3" presStyleCnt="12">
        <dgm:presLayoutVars>
          <dgm:bulletEnabled val="1"/>
        </dgm:presLayoutVars>
      </dgm:prSet>
      <dgm:spPr/>
    </dgm:pt>
    <dgm:pt modelId="{BB3012A0-3FC6-4E41-BB33-9654E19A5E32}" type="pres">
      <dgm:prSet presAssocID="{95B5ACED-712F-457E-A93E-54BF1E90F5D2}" presName="node" presStyleLbl="vennNode1" presStyleIdx="4" presStyleCnt="12">
        <dgm:presLayoutVars>
          <dgm:bulletEnabled val="1"/>
        </dgm:presLayoutVars>
      </dgm:prSet>
      <dgm:spPr/>
    </dgm:pt>
    <dgm:pt modelId="{2E1155C7-E9A4-4F21-AD5E-1C00715AD8AC}" type="pres">
      <dgm:prSet presAssocID="{C650C351-500D-40D8-A1F2-EDEDC50B63B3}" presName="node" presStyleLbl="vennNode1" presStyleIdx="5" presStyleCnt="12">
        <dgm:presLayoutVars>
          <dgm:bulletEnabled val="1"/>
        </dgm:presLayoutVars>
      </dgm:prSet>
      <dgm:spPr/>
    </dgm:pt>
    <dgm:pt modelId="{17CD2925-BD7B-44CD-939E-EF1C5F93DDB9}" type="pres">
      <dgm:prSet presAssocID="{61A7B4A3-7812-40EE-BB7E-64799CAEB934}" presName="node" presStyleLbl="vennNode1" presStyleIdx="6" presStyleCnt="12">
        <dgm:presLayoutVars>
          <dgm:bulletEnabled val="1"/>
        </dgm:presLayoutVars>
      </dgm:prSet>
      <dgm:spPr/>
    </dgm:pt>
    <dgm:pt modelId="{9FFFEB4A-E96E-4D8B-B81E-0CE1DC76EB29}" type="pres">
      <dgm:prSet presAssocID="{C2C156E3-5609-457B-A898-D4FEE7472E2C}" presName="node" presStyleLbl="vennNode1" presStyleIdx="7" presStyleCnt="12">
        <dgm:presLayoutVars>
          <dgm:bulletEnabled val="1"/>
        </dgm:presLayoutVars>
      </dgm:prSet>
      <dgm:spPr/>
    </dgm:pt>
    <dgm:pt modelId="{969C56C1-3295-43E6-9FE5-11EA9FCD57E0}" type="pres">
      <dgm:prSet presAssocID="{B5F49722-F199-4BEB-8D51-CE48A24B47AD}" presName="node" presStyleLbl="vennNode1" presStyleIdx="8" presStyleCnt="12">
        <dgm:presLayoutVars>
          <dgm:bulletEnabled val="1"/>
        </dgm:presLayoutVars>
      </dgm:prSet>
      <dgm:spPr/>
    </dgm:pt>
    <dgm:pt modelId="{23405438-BC19-43EB-A345-9D1FBFB10B0E}" type="pres">
      <dgm:prSet presAssocID="{CDAB46C7-BF4F-48D3-8C02-6DC0DFDE97BB}" presName="node" presStyleLbl="vennNode1" presStyleIdx="9" presStyleCnt="12">
        <dgm:presLayoutVars>
          <dgm:bulletEnabled val="1"/>
        </dgm:presLayoutVars>
      </dgm:prSet>
      <dgm:spPr/>
    </dgm:pt>
    <dgm:pt modelId="{C581E267-95E2-41A6-8C22-43B67652522B}" type="pres">
      <dgm:prSet presAssocID="{F3CB9332-C839-48B2-86F7-9C62DF7F6409}" presName="node" presStyleLbl="vennNode1" presStyleIdx="10" presStyleCnt="12">
        <dgm:presLayoutVars>
          <dgm:bulletEnabled val="1"/>
        </dgm:presLayoutVars>
      </dgm:prSet>
      <dgm:spPr/>
    </dgm:pt>
    <dgm:pt modelId="{93B481DD-5AFE-4C4A-8A6E-532DC1DA9AE8}" type="pres">
      <dgm:prSet presAssocID="{0DF5D876-123E-4E52-938C-0871F31A2181}" presName="node" presStyleLbl="vennNode1" presStyleIdx="11" presStyleCnt="12">
        <dgm:presLayoutVars>
          <dgm:bulletEnabled val="1"/>
        </dgm:presLayoutVars>
      </dgm:prSet>
      <dgm:spPr/>
    </dgm:pt>
  </dgm:ptLst>
  <dgm:cxnLst>
    <dgm:cxn modelId="{8C8A3908-25C1-4270-8938-0F22C116AA95}" srcId="{5BAAB6D3-82DF-48A1-A5CA-C515D4F3BEB0}" destId="{AB7A5E1D-4C0C-408A-82D7-8631D87D2BE2}" srcOrd="0" destOrd="0" parTransId="{15249CC0-E3C1-4FDB-BF8A-26A6027774B0}" sibTransId="{3EF077FD-F1F7-4A9F-A973-863A528A0FB5}"/>
    <dgm:cxn modelId="{29D8CD12-DC17-4ACB-BD6A-D42DC2F34DEF}" srcId="{5BAAB6D3-82DF-48A1-A5CA-C515D4F3BEB0}" destId="{C650C351-500D-40D8-A1F2-EDEDC50B63B3}" srcOrd="4" destOrd="0" parTransId="{8C628F22-9A0E-4309-BDBD-A4F73AF2DB52}" sibTransId="{52576818-A60E-4DE6-ADFD-4E12E10F79FB}"/>
    <dgm:cxn modelId="{3580AC18-7636-47FB-B68B-A75A6272E425}" type="presOf" srcId="{497972CD-67C4-4E85-B672-3C3DCD41514C}" destId="{67CC043A-C117-474E-8401-394A4FD7BEDD}" srcOrd="0" destOrd="0" presId="urn:microsoft.com/office/officeart/2005/8/layout/radial3"/>
    <dgm:cxn modelId="{4B91B438-4D55-434A-9AF2-9575FE20584C}" srcId="{5BAAB6D3-82DF-48A1-A5CA-C515D4F3BEB0}" destId="{F3CB9332-C839-48B2-86F7-9C62DF7F6409}" srcOrd="9" destOrd="0" parTransId="{54D92EF3-25D1-4E39-98E5-E927545AD279}" sibTransId="{317092C4-D0AC-460F-809C-9D3862E98E78}"/>
    <dgm:cxn modelId="{A1093E3C-44A5-400C-B2F8-88D635624245}" type="presOf" srcId="{61A7B4A3-7812-40EE-BB7E-64799CAEB934}" destId="{17CD2925-BD7B-44CD-939E-EF1C5F93DDB9}" srcOrd="0" destOrd="0" presId="urn:microsoft.com/office/officeart/2005/8/layout/radial3"/>
    <dgm:cxn modelId="{F52EA65F-A4CE-4D8C-AAFE-28300AB35BCC}" srcId="{5BAAB6D3-82DF-48A1-A5CA-C515D4F3BEB0}" destId="{0DF5D876-123E-4E52-938C-0871F31A2181}" srcOrd="10" destOrd="0" parTransId="{6832464E-9FC6-4830-9449-ED3CCFDCAAFF}" sibTransId="{139FB272-9280-42A7-9149-5DD5DA6576A5}"/>
    <dgm:cxn modelId="{7DD71860-5EBF-4DD2-ADA9-7021B2E9EFE8}" type="presOf" srcId="{AB7A5E1D-4C0C-408A-82D7-8631D87D2BE2}" destId="{EC69B42A-A5AF-4D52-8AC6-89F290985C95}" srcOrd="0" destOrd="0" presId="urn:microsoft.com/office/officeart/2005/8/layout/radial3"/>
    <dgm:cxn modelId="{952B6E43-9E2A-40BB-9281-D3926BDDF0FA}" srcId="{AD0EB53D-5B5A-4BC4-BE71-F017351B0F0C}" destId="{5BAAB6D3-82DF-48A1-A5CA-C515D4F3BEB0}" srcOrd="0" destOrd="0" parTransId="{C4A271B6-B313-4AD1-9781-6ADC31086468}" sibTransId="{69AB528C-C047-4A7D-A636-585262F9F60E}"/>
    <dgm:cxn modelId="{7EBAF46B-2D40-439C-A505-BA187DACEE81}" srcId="{5BAAB6D3-82DF-48A1-A5CA-C515D4F3BEB0}" destId="{A8E0A8C0-7A19-44E9-9D6B-B539774890A1}" srcOrd="2" destOrd="0" parTransId="{7A997301-792F-41A2-8E3D-D975E3FCFC19}" sibTransId="{E5B80A03-14F6-4630-815C-16FC2804FDE0}"/>
    <dgm:cxn modelId="{FBEE076D-7074-40ED-B0F1-6E3388ACD786}" srcId="{5BAAB6D3-82DF-48A1-A5CA-C515D4F3BEB0}" destId="{CDAB46C7-BF4F-48D3-8C02-6DC0DFDE97BB}" srcOrd="8" destOrd="0" parTransId="{E99FB396-5552-4B05-A940-96ECAA8972F9}" sibTransId="{9482BC9E-B333-4DD9-BB22-430AA7F580A8}"/>
    <dgm:cxn modelId="{01E22A7B-B191-42C0-A97A-8B66EA975A16}" type="presOf" srcId="{5BAAB6D3-82DF-48A1-A5CA-C515D4F3BEB0}" destId="{1C2A5981-293D-4E2B-A716-B3E017ADE746}" srcOrd="0" destOrd="0" presId="urn:microsoft.com/office/officeart/2005/8/layout/radial3"/>
    <dgm:cxn modelId="{95C89C82-DC50-4C2C-8454-84A8FF285A72}" type="presOf" srcId="{F3CB9332-C839-48B2-86F7-9C62DF7F6409}" destId="{C581E267-95E2-41A6-8C22-43B67652522B}" srcOrd="0" destOrd="0" presId="urn:microsoft.com/office/officeart/2005/8/layout/radial3"/>
    <dgm:cxn modelId="{FFA75588-22B5-42A9-8DAB-340A41BC3B1E}" type="presOf" srcId="{AD0EB53D-5B5A-4BC4-BE71-F017351B0F0C}" destId="{9B1BF5C0-0544-4669-9702-788D797C5E7E}" srcOrd="0" destOrd="0" presId="urn:microsoft.com/office/officeart/2005/8/layout/radial3"/>
    <dgm:cxn modelId="{7F67538E-3345-43DB-AF59-16BAEBD2A2D5}" srcId="{5BAAB6D3-82DF-48A1-A5CA-C515D4F3BEB0}" destId="{61A7B4A3-7812-40EE-BB7E-64799CAEB934}" srcOrd="5" destOrd="0" parTransId="{5D9D42D0-D822-40DA-91B4-16A1740CD18D}" sibTransId="{6FA25CF2-31AB-4400-B2FD-CC790D22DB1F}"/>
    <dgm:cxn modelId="{14A8AE91-33BC-42E0-A7F9-32D58367D5AD}" srcId="{5BAAB6D3-82DF-48A1-A5CA-C515D4F3BEB0}" destId="{497972CD-67C4-4E85-B672-3C3DCD41514C}" srcOrd="1" destOrd="0" parTransId="{24368F50-3D24-47B7-B95C-6335344E5D2D}" sibTransId="{B1C16BAE-8FC3-4CF5-9C2F-BC2588C0FBDE}"/>
    <dgm:cxn modelId="{D37AE8A2-4637-478F-926B-8302359BE3AF}" type="presOf" srcId="{0DF5D876-123E-4E52-938C-0871F31A2181}" destId="{93B481DD-5AFE-4C4A-8A6E-532DC1DA9AE8}" srcOrd="0" destOrd="0" presId="urn:microsoft.com/office/officeart/2005/8/layout/radial3"/>
    <dgm:cxn modelId="{E0D596A8-3CBE-45AD-B5A5-AAC70C60486C}" srcId="{5BAAB6D3-82DF-48A1-A5CA-C515D4F3BEB0}" destId="{C2C156E3-5609-457B-A898-D4FEE7472E2C}" srcOrd="6" destOrd="0" parTransId="{05552C71-1A16-4468-A747-770748EC2E6F}" sibTransId="{7DEB8FE4-2486-4B1F-8D2D-9D9399B71289}"/>
    <dgm:cxn modelId="{0B6161AB-845F-45D1-9EE6-1F80EF2E9F2D}" srcId="{5BAAB6D3-82DF-48A1-A5CA-C515D4F3BEB0}" destId="{95B5ACED-712F-457E-A93E-54BF1E90F5D2}" srcOrd="3" destOrd="0" parTransId="{F7417024-1379-4C5A-8BC0-91AEC83A86B8}" sibTransId="{92F8CE35-130C-4DCB-851D-9A616DC8B4C7}"/>
    <dgm:cxn modelId="{0A2CE5AF-060A-4A25-962F-517032B464CE}" type="presOf" srcId="{95B5ACED-712F-457E-A93E-54BF1E90F5D2}" destId="{BB3012A0-3FC6-4E41-BB33-9654E19A5E32}" srcOrd="0" destOrd="0" presId="urn:microsoft.com/office/officeart/2005/8/layout/radial3"/>
    <dgm:cxn modelId="{59F300B0-D211-4AD8-87BC-2BA2AF20A61C}" type="presOf" srcId="{CDAB46C7-BF4F-48D3-8C02-6DC0DFDE97BB}" destId="{23405438-BC19-43EB-A345-9D1FBFB10B0E}" srcOrd="0" destOrd="0" presId="urn:microsoft.com/office/officeart/2005/8/layout/radial3"/>
    <dgm:cxn modelId="{E588ECB5-2C47-41AE-A323-807E34469827}" type="presOf" srcId="{C650C351-500D-40D8-A1F2-EDEDC50B63B3}" destId="{2E1155C7-E9A4-4F21-AD5E-1C00715AD8AC}" srcOrd="0" destOrd="0" presId="urn:microsoft.com/office/officeart/2005/8/layout/radial3"/>
    <dgm:cxn modelId="{E957AABD-8C14-4A7E-8403-355BDB384724}" type="presOf" srcId="{B5F49722-F199-4BEB-8D51-CE48A24B47AD}" destId="{969C56C1-3295-43E6-9FE5-11EA9FCD57E0}" srcOrd="0" destOrd="0" presId="urn:microsoft.com/office/officeart/2005/8/layout/radial3"/>
    <dgm:cxn modelId="{0D0302BF-AB65-4DF2-A881-023ABE0F5645}" type="presOf" srcId="{C2C156E3-5609-457B-A898-D4FEE7472E2C}" destId="{9FFFEB4A-E96E-4D8B-B81E-0CE1DC76EB29}" srcOrd="0" destOrd="0" presId="urn:microsoft.com/office/officeart/2005/8/layout/radial3"/>
    <dgm:cxn modelId="{E36559D6-D302-4C6B-BAC6-D3C0AE889A70}" srcId="{5BAAB6D3-82DF-48A1-A5CA-C515D4F3BEB0}" destId="{B5F49722-F199-4BEB-8D51-CE48A24B47AD}" srcOrd="7" destOrd="0" parTransId="{1E22A1DA-D4E9-43EF-8ADF-DF8FB2BD899E}" sibTransId="{C82D6C97-B9EF-4594-9C2B-46CC16CB71C5}"/>
    <dgm:cxn modelId="{6EC610DF-F821-4684-B776-E0C555EF69CC}" type="presOf" srcId="{A8E0A8C0-7A19-44E9-9D6B-B539774890A1}" destId="{C406FFFE-19AB-4897-B445-60D8C55D797B}" srcOrd="0" destOrd="0" presId="urn:microsoft.com/office/officeart/2005/8/layout/radial3"/>
    <dgm:cxn modelId="{5742AAD3-1655-4411-A490-EA7658C1D210}" type="presParOf" srcId="{9B1BF5C0-0544-4669-9702-788D797C5E7E}" destId="{24CAEC44-C456-4F5B-B21F-F6EDB3D27D6F}" srcOrd="0" destOrd="0" presId="urn:microsoft.com/office/officeart/2005/8/layout/radial3"/>
    <dgm:cxn modelId="{355CCF2F-AE8E-4CBF-AD19-F5A2B2C74AD3}" type="presParOf" srcId="{24CAEC44-C456-4F5B-B21F-F6EDB3D27D6F}" destId="{1C2A5981-293D-4E2B-A716-B3E017ADE746}" srcOrd="0" destOrd="0" presId="urn:microsoft.com/office/officeart/2005/8/layout/radial3"/>
    <dgm:cxn modelId="{77911C5E-E6DC-43F2-9611-11B01D94AF0C}" type="presParOf" srcId="{24CAEC44-C456-4F5B-B21F-F6EDB3D27D6F}" destId="{EC69B42A-A5AF-4D52-8AC6-89F290985C95}" srcOrd="1" destOrd="0" presId="urn:microsoft.com/office/officeart/2005/8/layout/radial3"/>
    <dgm:cxn modelId="{67370FD8-5A8D-4535-A616-743BD13612F0}" type="presParOf" srcId="{24CAEC44-C456-4F5B-B21F-F6EDB3D27D6F}" destId="{67CC043A-C117-474E-8401-394A4FD7BEDD}" srcOrd="2" destOrd="0" presId="urn:microsoft.com/office/officeart/2005/8/layout/radial3"/>
    <dgm:cxn modelId="{29547EC5-9303-4294-BE33-F182CCD6CBE8}" type="presParOf" srcId="{24CAEC44-C456-4F5B-B21F-F6EDB3D27D6F}" destId="{C406FFFE-19AB-4897-B445-60D8C55D797B}" srcOrd="3" destOrd="0" presId="urn:microsoft.com/office/officeart/2005/8/layout/radial3"/>
    <dgm:cxn modelId="{3EBF1B61-1033-4750-B00C-93B64394A907}" type="presParOf" srcId="{24CAEC44-C456-4F5B-B21F-F6EDB3D27D6F}" destId="{BB3012A0-3FC6-4E41-BB33-9654E19A5E32}" srcOrd="4" destOrd="0" presId="urn:microsoft.com/office/officeart/2005/8/layout/radial3"/>
    <dgm:cxn modelId="{99B97C61-84EB-4953-A4C4-3078437DE5AF}" type="presParOf" srcId="{24CAEC44-C456-4F5B-B21F-F6EDB3D27D6F}" destId="{2E1155C7-E9A4-4F21-AD5E-1C00715AD8AC}" srcOrd="5" destOrd="0" presId="urn:microsoft.com/office/officeart/2005/8/layout/radial3"/>
    <dgm:cxn modelId="{546E24AC-929A-48B4-AA8C-AE176F4EBCC0}" type="presParOf" srcId="{24CAEC44-C456-4F5B-B21F-F6EDB3D27D6F}" destId="{17CD2925-BD7B-44CD-939E-EF1C5F93DDB9}" srcOrd="6" destOrd="0" presId="urn:microsoft.com/office/officeart/2005/8/layout/radial3"/>
    <dgm:cxn modelId="{373A77F9-00C1-4992-9E3B-A10C2588D891}" type="presParOf" srcId="{24CAEC44-C456-4F5B-B21F-F6EDB3D27D6F}" destId="{9FFFEB4A-E96E-4D8B-B81E-0CE1DC76EB29}" srcOrd="7" destOrd="0" presId="urn:microsoft.com/office/officeart/2005/8/layout/radial3"/>
    <dgm:cxn modelId="{46983596-6129-42CF-8E65-E664CC82738F}" type="presParOf" srcId="{24CAEC44-C456-4F5B-B21F-F6EDB3D27D6F}" destId="{969C56C1-3295-43E6-9FE5-11EA9FCD57E0}" srcOrd="8" destOrd="0" presId="urn:microsoft.com/office/officeart/2005/8/layout/radial3"/>
    <dgm:cxn modelId="{F87C44D9-DA0E-4226-AC30-AE6A9B469B19}" type="presParOf" srcId="{24CAEC44-C456-4F5B-B21F-F6EDB3D27D6F}" destId="{23405438-BC19-43EB-A345-9D1FBFB10B0E}" srcOrd="9" destOrd="0" presId="urn:microsoft.com/office/officeart/2005/8/layout/radial3"/>
    <dgm:cxn modelId="{385297B4-BDA5-4CE3-B22C-4BA03C420389}" type="presParOf" srcId="{24CAEC44-C456-4F5B-B21F-F6EDB3D27D6F}" destId="{C581E267-95E2-41A6-8C22-43B67652522B}" srcOrd="10" destOrd="0" presId="urn:microsoft.com/office/officeart/2005/8/layout/radial3"/>
    <dgm:cxn modelId="{B271B832-D473-4548-AA66-84CA41DF98F8}" type="presParOf" srcId="{24CAEC44-C456-4F5B-B21F-F6EDB3D27D6F}" destId="{93B481DD-5AFE-4C4A-8A6E-532DC1DA9AE8}"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39027-A206-4A48-B5C2-AB69C2F292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0F5FF6-F844-4058-84E8-0BDF233C36E2}">
      <dgm:prSet/>
      <dgm:spPr/>
      <dgm:t>
        <a:bodyPr/>
        <a:lstStyle/>
        <a:p>
          <a:pPr rtl="0"/>
          <a:r>
            <a:rPr lang="en-GB" b="1" dirty="0"/>
            <a:t>Introduction</a:t>
          </a:r>
          <a:r>
            <a:rPr lang="en-GB" dirty="0"/>
            <a:t> </a:t>
          </a:r>
          <a:endParaRPr lang="en-US" dirty="0"/>
        </a:p>
      </dgm:t>
    </dgm:pt>
    <dgm:pt modelId="{947C42C1-5138-4ADF-BBCB-E92B91B8AAE7}" type="parTrans" cxnId="{5B653B0E-884F-4134-BD6C-1DE754BAD8BB}">
      <dgm:prSet/>
      <dgm:spPr/>
      <dgm:t>
        <a:bodyPr/>
        <a:lstStyle/>
        <a:p>
          <a:endParaRPr lang="en-US"/>
        </a:p>
      </dgm:t>
    </dgm:pt>
    <dgm:pt modelId="{06A0E4FC-6392-4D26-A011-1E3B8D12224B}" type="sibTrans" cxnId="{5B653B0E-884F-4134-BD6C-1DE754BAD8BB}">
      <dgm:prSet/>
      <dgm:spPr/>
      <dgm:t>
        <a:bodyPr/>
        <a:lstStyle/>
        <a:p>
          <a:endParaRPr lang="en-US"/>
        </a:p>
      </dgm:t>
    </dgm:pt>
    <dgm:pt modelId="{FD471BB2-E09D-46BA-AB23-A0F74C292D40}" type="pres">
      <dgm:prSet presAssocID="{A0539027-A206-4A48-B5C2-AB69C2F29282}" presName="linear" presStyleCnt="0">
        <dgm:presLayoutVars>
          <dgm:animLvl val="lvl"/>
          <dgm:resizeHandles val="exact"/>
        </dgm:presLayoutVars>
      </dgm:prSet>
      <dgm:spPr/>
    </dgm:pt>
    <dgm:pt modelId="{F365F394-29B9-49F0-A20C-61D1E38CC943}" type="pres">
      <dgm:prSet presAssocID="{510F5FF6-F844-4058-84E8-0BDF233C36E2}" presName="parentText" presStyleLbl="node1" presStyleIdx="0" presStyleCnt="1" custScaleY="53734" custLinFactNeighborX="-174" custLinFactNeighborY="-5793">
        <dgm:presLayoutVars>
          <dgm:chMax val="0"/>
          <dgm:bulletEnabled val="1"/>
        </dgm:presLayoutVars>
      </dgm:prSet>
      <dgm:spPr/>
    </dgm:pt>
  </dgm:ptLst>
  <dgm:cxnLst>
    <dgm:cxn modelId="{5B653B0E-884F-4134-BD6C-1DE754BAD8BB}" srcId="{A0539027-A206-4A48-B5C2-AB69C2F29282}" destId="{510F5FF6-F844-4058-84E8-0BDF233C36E2}" srcOrd="0" destOrd="0" parTransId="{947C42C1-5138-4ADF-BBCB-E92B91B8AAE7}" sibTransId="{06A0E4FC-6392-4D26-A011-1E3B8D12224B}"/>
    <dgm:cxn modelId="{37E78E68-F0D7-4808-8F62-D9F8F87F5C79}" type="presOf" srcId="{510F5FF6-F844-4058-84E8-0BDF233C36E2}" destId="{F365F394-29B9-49F0-A20C-61D1E38CC943}" srcOrd="0" destOrd="0" presId="urn:microsoft.com/office/officeart/2005/8/layout/vList2"/>
    <dgm:cxn modelId="{111A01BA-838F-48D6-8338-5309F897C388}" type="presOf" srcId="{A0539027-A206-4A48-B5C2-AB69C2F29282}" destId="{FD471BB2-E09D-46BA-AB23-A0F74C292D40}" srcOrd="0" destOrd="0" presId="urn:microsoft.com/office/officeart/2005/8/layout/vList2"/>
    <dgm:cxn modelId="{B30F5680-E61F-4B4B-81F7-E8D2AC12ECD7}" type="presParOf" srcId="{FD471BB2-E09D-46BA-AB23-A0F74C292D40}" destId="{F365F394-29B9-49F0-A20C-61D1E38CC9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42FA5-E29C-4E9F-9B0C-B3CE4BA6638D}"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en-US"/>
        </a:p>
      </dgm:t>
    </dgm:pt>
    <dgm:pt modelId="{A358A61D-A2CA-4CE7-9A95-F7B99F60B129}">
      <dgm:prSet custT="1"/>
      <dgm:spPr/>
      <dgm:t>
        <a:bodyPr/>
        <a:lstStyle/>
        <a:p>
          <a:pPr rtl="0"/>
          <a:r>
            <a:rPr lang="en-US" sz="2000" dirty="0"/>
            <a:t>Ethiopia  has been facing various natural and human-made disasters such as conflicts, covid-19, flooding, drought etc. that caused significant interruption of essential services including basic nutrition and immunization services</a:t>
          </a:r>
          <a:r>
            <a:rPr lang="en-US" sz="1600" dirty="0"/>
            <a:t>.</a:t>
          </a:r>
        </a:p>
      </dgm:t>
    </dgm:pt>
    <dgm:pt modelId="{9E700E33-FB80-425E-8E29-63C279A12A63}" type="parTrans" cxnId="{61D99988-86B1-4AB9-B728-6266C2E3F500}">
      <dgm:prSet/>
      <dgm:spPr/>
      <dgm:t>
        <a:bodyPr/>
        <a:lstStyle/>
        <a:p>
          <a:endParaRPr lang="en-US" sz="1800"/>
        </a:p>
      </dgm:t>
    </dgm:pt>
    <dgm:pt modelId="{1A0F4733-6FD0-4DB8-9FFA-CAA80C2E4E00}" type="sibTrans" cxnId="{61D99988-86B1-4AB9-B728-6266C2E3F500}">
      <dgm:prSet/>
      <dgm:spPr/>
      <dgm:t>
        <a:bodyPr/>
        <a:lstStyle/>
        <a:p>
          <a:endParaRPr lang="en-US" sz="1800"/>
        </a:p>
      </dgm:t>
    </dgm:pt>
    <dgm:pt modelId="{9AF3CAEB-4291-4A9D-83ED-0B73B0DFAB63}">
      <dgm:prSet custT="1"/>
      <dgm:spPr/>
      <dgm:t>
        <a:bodyPr/>
        <a:lstStyle/>
        <a:p>
          <a:pPr rtl="0"/>
          <a:r>
            <a:rPr lang="en-US" sz="2000" b="0" i="0" dirty="0"/>
            <a:t>The coverage of high-impact and low-cost nutrition such as Vitamin A Supplementation, Deworming, Growth Monitoring and Promotion and Nutrition screening are low in many parts of Ethiopia.</a:t>
          </a:r>
        </a:p>
      </dgm:t>
    </dgm:pt>
    <dgm:pt modelId="{F9926B93-6393-4110-84CA-47090D7163C3}" type="parTrans" cxnId="{AFA9FB27-2BB9-4396-AEFC-028662A125D1}">
      <dgm:prSet/>
      <dgm:spPr/>
      <dgm:t>
        <a:bodyPr/>
        <a:lstStyle/>
        <a:p>
          <a:endParaRPr lang="en-US" sz="1800"/>
        </a:p>
      </dgm:t>
    </dgm:pt>
    <dgm:pt modelId="{DA7F552D-7CBA-4990-A52F-2FC11AE033A0}" type="sibTrans" cxnId="{AFA9FB27-2BB9-4396-AEFC-028662A125D1}">
      <dgm:prSet/>
      <dgm:spPr/>
      <dgm:t>
        <a:bodyPr/>
        <a:lstStyle/>
        <a:p>
          <a:endParaRPr lang="en-US" sz="1800"/>
        </a:p>
      </dgm:t>
    </dgm:pt>
    <dgm:pt modelId="{FFF05431-DE33-4186-B1F1-7C9F2626BDA0}">
      <dgm:prSet custT="1"/>
      <dgm:spPr/>
      <dgm:t>
        <a:bodyPr/>
        <a:lstStyle/>
        <a:p>
          <a:pPr rtl="0"/>
          <a:r>
            <a:rPr lang="en-US" sz="2000" b="0" i="0" dirty="0"/>
            <a:t>Moreover, there are missed opportunities of nutrition interventions in Expanded Program Immunization (EPI) programs and immunization services during nutrition interventions including nutrition screening and treatment. Moreover, nutrition is missed during EPI campaigns.</a:t>
          </a:r>
          <a:endParaRPr lang="en-US" sz="2000" dirty="0"/>
        </a:p>
      </dgm:t>
    </dgm:pt>
    <dgm:pt modelId="{5F9C3245-E958-44F3-A832-B95F909D73CB}" type="parTrans" cxnId="{8C8FC8AA-9334-4D92-AB1B-04F225E75BB0}">
      <dgm:prSet/>
      <dgm:spPr/>
      <dgm:t>
        <a:bodyPr/>
        <a:lstStyle/>
        <a:p>
          <a:endParaRPr lang="en-US" sz="1800"/>
        </a:p>
      </dgm:t>
    </dgm:pt>
    <dgm:pt modelId="{B60998EB-5BBD-4B79-A1F6-7708BF635503}" type="sibTrans" cxnId="{8C8FC8AA-9334-4D92-AB1B-04F225E75BB0}">
      <dgm:prSet/>
      <dgm:spPr/>
      <dgm:t>
        <a:bodyPr/>
        <a:lstStyle/>
        <a:p>
          <a:endParaRPr lang="en-US" sz="1800"/>
        </a:p>
      </dgm:t>
    </dgm:pt>
    <dgm:pt modelId="{4245C916-CDBF-4B50-A0C2-2032006EBC76}">
      <dgm:prSet custT="1"/>
      <dgm:spPr/>
      <dgm:t>
        <a:bodyPr/>
        <a:lstStyle/>
        <a:p>
          <a:pPr rtl="0"/>
          <a:r>
            <a:rPr lang="en-US" sz="1800" b="0" i="0" dirty="0"/>
            <a:t>The need for nutrition has currently increased due to the presence of multiple shocks in the country such as Climate</a:t>
          </a:r>
          <a:r>
            <a:rPr lang="en-US" sz="1800" b="1" i="0" u="sng" dirty="0"/>
            <a:t> (</a:t>
          </a:r>
          <a:r>
            <a:rPr lang="en-US" sz="1800" b="0" i="0" dirty="0"/>
            <a:t>Droughts, Floods, Locusts), Conflict, inflation and communicable disease outbreak (COVID 19)''.</a:t>
          </a:r>
          <a:endParaRPr lang="en-US" sz="1800" dirty="0"/>
        </a:p>
      </dgm:t>
    </dgm:pt>
    <dgm:pt modelId="{D761BCD0-CD3F-4878-ABBE-70AD9BFD3655}" type="parTrans" cxnId="{6D96616F-3B89-4E05-9394-98FBE4D1D095}">
      <dgm:prSet/>
      <dgm:spPr/>
      <dgm:t>
        <a:bodyPr/>
        <a:lstStyle/>
        <a:p>
          <a:endParaRPr lang="en-US" sz="1800"/>
        </a:p>
      </dgm:t>
    </dgm:pt>
    <dgm:pt modelId="{165FF2A6-99D3-46CA-B468-D69112DDFED6}" type="sibTrans" cxnId="{6D96616F-3B89-4E05-9394-98FBE4D1D095}">
      <dgm:prSet/>
      <dgm:spPr/>
      <dgm:t>
        <a:bodyPr/>
        <a:lstStyle/>
        <a:p>
          <a:endParaRPr lang="en-US" sz="1800"/>
        </a:p>
      </dgm:t>
    </dgm:pt>
    <dgm:pt modelId="{BA6D9D4C-8AF1-40F1-8DC7-B9204CC25FDC}">
      <dgm:prSet custT="1"/>
      <dgm:spPr/>
      <dgm:t>
        <a:bodyPr/>
        <a:lstStyle/>
        <a:p>
          <a:r>
            <a:rPr lang="en-US" sz="1800" dirty="0"/>
            <a:t>MOH planned to provide basic nutrition and child health services  integrating using the catch up supplementary immunization activities (SIAs) of measles for 2022  for children 0-59 months age </a:t>
          </a:r>
          <a:endParaRPr lang="en-US" sz="1800" b="0" i="0" dirty="0"/>
        </a:p>
      </dgm:t>
    </dgm:pt>
    <dgm:pt modelId="{A9671F27-B043-4008-9157-542D84CA1309}" type="parTrans" cxnId="{7A22CF5E-A299-4FF4-9B34-0C08672F7C65}">
      <dgm:prSet/>
      <dgm:spPr/>
      <dgm:t>
        <a:bodyPr/>
        <a:lstStyle/>
        <a:p>
          <a:endParaRPr lang="en-US" sz="1800"/>
        </a:p>
      </dgm:t>
    </dgm:pt>
    <dgm:pt modelId="{02DD67D3-A040-4EDF-A087-3A27F5C61232}" type="sibTrans" cxnId="{7A22CF5E-A299-4FF4-9B34-0C08672F7C65}">
      <dgm:prSet/>
      <dgm:spPr/>
      <dgm:t>
        <a:bodyPr/>
        <a:lstStyle/>
        <a:p>
          <a:endParaRPr lang="en-US" sz="1800"/>
        </a:p>
      </dgm:t>
    </dgm:pt>
    <dgm:pt modelId="{FDCA4C3E-2CB0-4121-8384-6D22EA31DD98}">
      <dgm:prSet custT="1"/>
      <dgm:spPr/>
      <dgm:t>
        <a:bodyPr/>
        <a:lstStyle/>
        <a:p>
          <a:pPr rtl="0"/>
          <a:endParaRPr lang="en-US" sz="1800" dirty="0"/>
        </a:p>
      </dgm:t>
    </dgm:pt>
    <dgm:pt modelId="{12EE47B1-4201-414C-A4DA-3A2A1B8D617D}" type="parTrans" cxnId="{C354A668-B79B-4D61-A8DC-652FAB59FECA}">
      <dgm:prSet/>
      <dgm:spPr/>
      <dgm:t>
        <a:bodyPr/>
        <a:lstStyle/>
        <a:p>
          <a:endParaRPr lang="en-US" sz="1800"/>
        </a:p>
      </dgm:t>
    </dgm:pt>
    <dgm:pt modelId="{C44C4F29-C410-4DEA-B244-A97C8F840280}" type="sibTrans" cxnId="{C354A668-B79B-4D61-A8DC-652FAB59FECA}">
      <dgm:prSet/>
      <dgm:spPr/>
      <dgm:t>
        <a:bodyPr/>
        <a:lstStyle/>
        <a:p>
          <a:endParaRPr lang="en-US" sz="1800"/>
        </a:p>
      </dgm:t>
    </dgm:pt>
    <dgm:pt modelId="{4AEDC897-31D3-4F29-98C4-A6677FAC133D}">
      <dgm:prSet custT="1"/>
      <dgm:spPr/>
      <dgm:t>
        <a:bodyPr/>
        <a:lstStyle/>
        <a:p>
          <a:pPr rtl="0"/>
          <a:r>
            <a:rPr lang="en-US" sz="2000" b="0" i="0" dirty="0"/>
            <a:t>Due to the suboptimal immunization coverage a significant amount of susceptible population  has been accumulated over the past 3 years </a:t>
          </a:r>
        </a:p>
      </dgm:t>
    </dgm:pt>
    <dgm:pt modelId="{2C1A1147-5901-4E64-BA86-78273DD8528A}" type="parTrans" cxnId="{C1CB1823-783C-4387-9C76-D4CF8764ED52}">
      <dgm:prSet/>
      <dgm:spPr/>
      <dgm:t>
        <a:bodyPr/>
        <a:lstStyle/>
        <a:p>
          <a:endParaRPr lang="en-US"/>
        </a:p>
      </dgm:t>
    </dgm:pt>
    <dgm:pt modelId="{911C279B-316C-478A-BFD9-16D51699FAAD}" type="sibTrans" cxnId="{C1CB1823-783C-4387-9C76-D4CF8764ED52}">
      <dgm:prSet/>
      <dgm:spPr/>
      <dgm:t>
        <a:bodyPr/>
        <a:lstStyle/>
        <a:p>
          <a:endParaRPr lang="en-US"/>
        </a:p>
      </dgm:t>
    </dgm:pt>
    <dgm:pt modelId="{1BDCFB55-012A-4EC9-BCB4-54C2540D1964}" type="pres">
      <dgm:prSet presAssocID="{7DA42FA5-E29C-4E9F-9B0C-B3CE4BA6638D}" presName="linear" presStyleCnt="0">
        <dgm:presLayoutVars>
          <dgm:animLvl val="lvl"/>
          <dgm:resizeHandles val="exact"/>
        </dgm:presLayoutVars>
      </dgm:prSet>
      <dgm:spPr/>
    </dgm:pt>
    <dgm:pt modelId="{305D6D38-9188-4CF5-BDE0-830BFC9796ED}" type="pres">
      <dgm:prSet presAssocID="{A358A61D-A2CA-4CE7-9A95-F7B99F60B129}" presName="parentText" presStyleLbl="node1" presStyleIdx="0" presStyleCnt="6" custScaleY="74611" custLinFactY="-24428" custLinFactNeighborX="91" custLinFactNeighborY="-100000">
        <dgm:presLayoutVars>
          <dgm:chMax val="0"/>
          <dgm:bulletEnabled val="1"/>
        </dgm:presLayoutVars>
      </dgm:prSet>
      <dgm:spPr/>
    </dgm:pt>
    <dgm:pt modelId="{ADF57AF9-E672-4B80-97A8-751FB589AF51}" type="pres">
      <dgm:prSet presAssocID="{1A0F4733-6FD0-4DB8-9FFA-CAA80C2E4E00}" presName="spacer" presStyleCnt="0"/>
      <dgm:spPr/>
    </dgm:pt>
    <dgm:pt modelId="{6454FD57-9CE6-4813-B5E8-69DD8A37A9FE}" type="pres">
      <dgm:prSet presAssocID="{9AF3CAEB-4291-4A9D-83ED-0B73B0DFAB63}" presName="parentText" presStyleLbl="node1" presStyleIdx="1" presStyleCnt="6" custScaleX="99363" custScaleY="76186">
        <dgm:presLayoutVars>
          <dgm:chMax val="0"/>
          <dgm:bulletEnabled val="1"/>
        </dgm:presLayoutVars>
      </dgm:prSet>
      <dgm:spPr/>
    </dgm:pt>
    <dgm:pt modelId="{1FC0B96D-ABD2-43F4-ABC4-96AAD6B81905}" type="pres">
      <dgm:prSet presAssocID="{DA7F552D-7CBA-4990-A52F-2FC11AE033A0}" presName="spacer" presStyleCnt="0"/>
      <dgm:spPr/>
    </dgm:pt>
    <dgm:pt modelId="{F410052E-D7F4-4DF2-A9BA-D566197B402B}" type="pres">
      <dgm:prSet presAssocID="{FFF05431-DE33-4186-B1F1-7C9F2626BDA0}" presName="parentText" presStyleLbl="node1" presStyleIdx="2" presStyleCnt="6" custScaleY="123497" custLinFactY="4259" custLinFactNeighborX="91" custLinFactNeighborY="100000">
        <dgm:presLayoutVars>
          <dgm:chMax val="0"/>
          <dgm:bulletEnabled val="1"/>
        </dgm:presLayoutVars>
      </dgm:prSet>
      <dgm:spPr/>
    </dgm:pt>
    <dgm:pt modelId="{B9C607CB-C9D4-4368-8A1D-7141BD05F656}" type="pres">
      <dgm:prSet presAssocID="{B60998EB-5BBD-4B79-A1F6-7708BF635503}" presName="spacer" presStyleCnt="0"/>
      <dgm:spPr/>
    </dgm:pt>
    <dgm:pt modelId="{7AD23E57-F150-437E-8064-0BC5A6037287}" type="pres">
      <dgm:prSet presAssocID="{4AEDC897-31D3-4F29-98C4-A6677FAC133D}" presName="parentText" presStyleLbl="node1" presStyleIdx="3" presStyleCnt="6" custScaleY="70892" custLinFactY="14983" custLinFactNeighborY="100000">
        <dgm:presLayoutVars>
          <dgm:chMax val="0"/>
          <dgm:bulletEnabled val="1"/>
        </dgm:presLayoutVars>
      </dgm:prSet>
      <dgm:spPr/>
    </dgm:pt>
    <dgm:pt modelId="{39BCECCD-DC35-484E-BB15-4755046A1F3A}" type="pres">
      <dgm:prSet presAssocID="{911C279B-316C-478A-BFD9-16D51699FAAD}" presName="spacer" presStyleCnt="0"/>
      <dgm:spPr/>
    </dgm:pt>
    <dgm:pt modelId="{F1B36DCE-E298-4B73-A071-1EFB1AFFF3F4}" type="pres">
      <dgm:prSet presAssocID="{4245C916-CDBF-4B50-A0C2-2032006EBC76}" presName="parentText" presStyleLbl="node1" presStyleIdx="4" presStyleCnt="6" custScaleY="89523" custLinFactY="22750" custLinFactNeighborX="-89" custLinFactNeighborY="100000">
        <dgm:presLayoutVars>
          <dgm:chMax val="0"/>
          <dgm:bulletEnabled val="1"/>
        </dgm:presLayoutVars>
      </dgm:prSet>
      <dgm:spPr/>
    </dgm:pt>
    <dgm:pt modelId="{252C4E35-3501-4A4B-AE57-96B86B55E754}" type="pres">
      <dgm:prSet presAssocID="{165FF2A6-99D3-46CA-B468-D69112DDFED6}" presName="spacer" presStyleCnt="0"/>
      <dgm:spPr/>
    </dgm:pt>
    <dgm:pt modelId="{86BF3706-5E81-4FDA-97AF-B7862FEBCFD6}" type="pres">
      <dgm:prSet presAssocID="{BA6D9D4C-8AF1-40F1-8DC7-B9204CC25FDC}" presName="parentText" presStyleLbl="node1" presStyleIdx="5" presStyleCnt="6" custScaleY="91071" custLinFactY="3377" custLinFactNeighborY="100000">
        <dgm:presLayoutVars>
          <dgm:chMax val="0"/>
          <dgm:bulletEnabled val="1"/>
        </dgm:presLayoutVars>
      </dgm:prSet>
      <dgm:spPr/>
    </dgm:pt>
    <dgm:pt modelId="{35D81C9E-AC92-425C-B8DE-BFD1AABDAE3E}" type="pres">
      <dgm:prSet presAssocID="{BA6D9D4C-8AF1-40F1-8DC7-B9204CC25FDC}" presName="childText" presStyleLbl="revTx" presStyleIdx="0" presStyleCnt="1">
        <dgm:presLayoutVars>
          <dgm:bulletEnabled val="1"/>
        </dgm:presLayoutVars>
      </dgm:prSet>
      <dgm:spPr/>
    </dgm:pt>
  </dgm:ptLst>
  <dgm:cxnLst>
    <dgm:cxn modelId="{1679390C-2E83-420C-8562-1A2191CC1D88}" type="presOf" srcId="{9AF3CAEB-4291-4A9D-83ED-0B73B0DFAB63}" destId="{6454FD57-9CE6-4813-B5E8-69DD8A37A9FE}" srcOrd="0" destOrd="0" presId="urn:microsoft.com/office/officeart/2005/8/layout/vList2"/>
    <dgm:cxn modelId="{A7491121-A6A8-4BBF-8B28-0B23F69BBF8F}" type="presOf" srcId="{4AEDC897-31D3-4F29-98C4-A6677FAC133D}" destId="{7AD23E57-F150-437E-8064-0BC5A6037287}" srcOrd="0" destOrd="0" presId="urn:microsoft.com/office/officeart/2005/8/layout/vList2"/>
    <dgm:cxn modelId="{C1CB1823-783C-4387-9C76-D4CF8764ED52}" srcId="{7DA42FA5-E29C-4E9F-9B0C-B3CE4BA6638D}" destId="{4AEDC897-31D3-4F29-98C4-A6677FAC133D}" srcOrd="3" destOrd="0" parTransId="{2C1A1147-5901-4E64-BA86-78273DD8528A}" sibTransId="{911C279B-316C-478A-BFD9-16D51699FAAD}"/>
    <dgm:cxn modelId="{AFA9FB27-2BB9-4396-AEFC-028662A125D1}" srcId="{7DA42FA5-E29C-4E9F-9B0C-B3CE4BA6638D}" destId="{9AF3CAEB-4291-4A9D-83ED-0B73B0DFAB63}" srcOrd="1" destOrd="0" parTransId="{F9926B93-6393-4110-84CA-47090D7163C3}" sibTransId="{DA7F552D-7CBA-4990-A52F-2FC11AE033A0}"/>
    <dgm:cxn modelId="{7A22CF5E-A299-4FF4-9B34-0C08672F7C65}" srcId="{7DA42FA5-E29C-4E9F-9B0C-B3CE4BA6638D}" destId="{BA6D9D4C-8AF1-40F1-8DC7-B9204CC25FDC}" srcOrd="5" destOrd="0" parTransId="{A9671F27-B043-4008-9157-542D84CA1309}" sibTransId="{02DD67D3-A040-4EDF-A087-3A27F5C61232}"/>
    <dgm:cxn modelId="{4603EC46-460D-4220-BAE9-71555E43491B}" type="presOf" srcId="{4245C916-CDBF-4B50-A0C2-2032006EBC76}" destId="{F1B36DCE-E298-4B73-A071-1EFB1AFFF3F4}" srcOrd="0" destOrd="0" presId="urn:microsoft.com/office/officeart/2005/8/layout/vList2"/>
    <dgm:cxn modelId="{C354A668-B79B-4D61-A8DC-652FAB59FECA}" srcId="{BA6D9D4C-8AF1-40F1-8DC7-B9204CC25FDC}" destId="{FDCA4C3E-2CB0-4121-8384-6D22EA31DD98}" srcOrd="0" destOrd="0" parTransId="{12EE47B1-4201-414C-A4DA-3A2A1B8D617D}" sibTransId="{C44C4F29-C410-4DEA-B244-A97C8F840280}"/>
    <dgm:cxn modelId="{379FBE48-65A0-430A-9E7C-3D6E2A9F06CE}" type="presOf" srcId="{BA6D9D4C-8AF1-40F1-8DC7-B9204CC25FDC}" destId="{86BF3706-5E81-4FDA-97AF-B7862FEBCFD6}" srcOrd="0" destOrd="0" presId="urn:microsoft.com/office/officeart/2005/8/layout/vList2"/>
    <dgm:cxn modelId="{6D96616F-3B89-4E05-9394-98FBE4D1D095}" srcId="{7DA42FA5-E29C-4E9F-9B0C-B3CE4BA6638D}" destId="{4245C916-CDBF-4B50-A0C2-2032006EBC76}" srcOrd="4" destOrd="0" parTransId="{D761BCD0-CD3F-4878-ABBE-70AD9BFD3655}" sibTransId="{165FF2A6-99D3-46CA-B468-D69112DDFED6}"/>
    <dgm:cxn modelId="{2AEC9388-32A8-4E66-8966-C0BBB5C93A7D}" type="presOf" srcId="{FFF05431-DE33-4186-B1F1-7C9F2626BDA0}" destId="{F410052E-D7F4-4DF2-A9BA-D566197B402B}" srcOrd="0" destOrd="0" presId="urn:microsoft.com/office/officeart/2005/8/layout/vList2"/>
    <dgm:cxn modelId="{61D99988-86B1-4AB9-B728-6266C2E3F500}" srcId="{7DA42FA5-E29C-4E9F-9B0C-B3CE4BA6638D}" destId="{A358A61D-A2CA-4CE7-9A95-F7B99F60B129}" srcOrd="0" destOrd="0" parTransId="{9E700E33-FB80-425E-8E29-63C279A12A63}" sibTransId="{1A0F4733-6FD0-4DB8-9FFA-CAA80C2E4E00}"/>
    <dgm:cxn modelId="{CA472F96-4E14-4B1C-ADD4-787164BA4718}" type="presOf" srcId="{A358A61D-A2CA-4CE7-9A95-F7B99F60B129}" destId="{305D6D38-9188-4CF5-BDE0-830BFC9796ED}" srcOrd="0" destOrd="0" presId="urn:microsoft.com/office/officeart/2005/8/layout/vList2"/>
    <dgm:cxn modelId="{8C8FC8AA-9334-4D92-AB1B-04F225E75BB0}" srcId="{7DA42FA5-E29C-4E9F-9B0C-B3CE4BA6638D}" destId="{FFF05431-DE33-4186-B1F1-7C9F2626BDA0}" srcOrd="2" destOrd="0" parTransId="{5F9C3245-E958-44F3-A832-B95F909D73CB}" sibTransId="{B60998EB-5BBD-4B79-A1F6-7708BF635503}"/>
    <dgm:cxn modelId="{937AD4D1-7A06-4521-A953-B31CFBAA3E59}" type="presOf" srcId="{7DA42FA5-E29C-4E9F-9B0C-B3CE4BA6638D}" destId="{1BDCFB55-012A-4EC9-BCB4-54C2540D1964}" srcOrd="0" destOrd="0" presId="urn:microsoft.com/office/officeart/2005/8/layout/vList2"/>
    <dgm:cxn modelId="{BD5BDDDA-56DC-49F6-9D98-A998AFE295B4}" type="presOf" srcId="{FDCA4C3E-2CB0-4121-8384-6D22EA31DD98}" destId="{35D81C9E-AC92-425C-B8DE-BFD1AABDAE3E}" srcOrd="0" destOrd="0" presId="urn:microsoft.com/office/officeart/2005/8/layout/vList2"/>
    <dgm:cxn modelId="{393A1D27-5A17-4923-BFEE-3810052F0305}" type="presParOf" srcId="{1BDCFB55-012A-4EC9-BCB4-54C2540D1964}" destId="{305D6D38-9188-4CF5-BDE0-830BFC9796ED}" srcOrd="0" destOrd="0" presId="urn:microsoft.com/office/officeart/2005/8/layout/vList2"/>
    <dgm:cxn modelId="{D2BA1CB8-29D8-4E90-9296-1BA7F7E0DC6C}" type="presParOf" srcId="{1BDCFB55-012A-4EC9-BCB4-54C2540D1964}" destId="{ADF57AF9-E672-4B80-97A8-751FB589AF51}" srcOrd="1" destOrd="0" presId="urn:microsoft.com/office/officeart/2005/8/layout/vList2"/>
    <dgm:cxn modelId="{7ED90C26-BE20-4ED2-AFA8-05CEBB275224}" type="presParOf" srcId="{1BDCFB55-012A-4EC9-BCB4-54C2540D1964}" destId="{6454FD57-9CE6-4813-B5E8-69DD8A37A9FE}" srcOrd="2" destOrd="0" presId="urn:microsoft.com/office/officeart/2005/8/layout/vList2"/>
    <dgm:cxn modelId="{10A38A7A-93AE-454F-A5C4-5F69C58335F4}" type="presParOf" srcId="{1BDCFB55-012A-4EC9-BCB4-54C2540D1964}" destId="{1FC0B96D-ABD2-43F4-ABC4-96AAD6B81905}" srcOrd="3" destOrd="0" presId="urn:microsoft.com/office/officeart/2005/8/layout/vList2"/>
    <dgm:cxn modelId="{282866CE-3D9C-4EC3-B9FA-A5ED5B36FD6E}" type="presParOf" srcId="{1BDCFB55-012A-4EC9-BCB4-54C2540D1964}" destId="{F410052E-D7F4-4DF2-A9BA-D566197B402B}" srcOrd="4" destOrd="0" presId="urn:microsoft.com/office/officeart/2005/8/layout/vList2"/>
    <dgm:cxn modelId="{A1A1E609-6343-4210-BB3B-B2AE66353062}" type="presParOf" srcId="{1BDCFB55-012A-4EC9-BCB4-54C2540D1964}" destId="{B9C607CB-C9D4-4368-8A1D-7141BD05F656}" srcOrd="5" destOrd="0" presId="urn:microsoft.com/office/officeart/2005/8/layout/vList2"/>
    <dgm:cxn modelId="{96816D02-AF0B-4AAD-B07B-9B658FE6B9A9}" type="presParOf" srcId="{1BDCFB55-012A-4EC9-BCB4-54C2540D1964}" destId="{7AD23E57-F150-437E-8064-0BC5A6037287}" srcOrd="6" destOrd="0" presId="urn:microsoft.com/office/officeart/2005/8/layout/vList2"/>
    <dgm:cxn modelId="{9C56C577-1E63-4481-AA59-B222508C6C3B}" type="presParOf" srcId="{1BDCFB55-012A-4EC9-BCB4-54C2540D1964}" destId="{39BCECCD-DC35-484E-BB15-4755046A1F3A}" srcOrd="7" destOrd="0" presId="urn:microsoft.com/office/officeart/2005/8/layout/vList2"/>
    <dgm:cxn modelId="{F4416531-14BF-40C0-BCEB-1B30C6DE9826}" type="presParOf" srcId="{1BDCFB55-012A-4EC9-BCB4-54C2540D1964}" destId="{F1B36DCE-E298-4B73-A071-1EFB1AFFF3F4}" srcOrd="8" destOrd="0" presId="urn:microsoft.com/office/officeart/2005/8/layout/vList2"/>
    <dgm:cxn modelId="{998BB207-90E4-49AC-AB2A-018682877E9D}" type="presParOf" srcId="{1BDCFB55-012A-4EC9-BCB4-54C2540D1964}" destId="{252C4E35-3501-4A4B-AE57-96B86B55E754}" srcOrd="9" destOrd="0" presId="urn:microsoft.com/office/officeart/2005/8/layout/vList2"/>
    <dgm:cxn modelId="{1EE86B9A-24D0-4ABF-A794-5C528832AC75}" type="presParOf" srcId="{1BDCFB55-012A-4EC9-BCB4-54C2540D1964}" destId="{86BF3706-5E81-4FDA-97AF-B7862FEBCFD6}" srcOrd="10" destOrd="0" presId="urn:microsoft.com/office/officeart/2005/8/layout/vList2"/>
    <dgm:cxn modelId="{EC485026-7339-4763-AD28-72778ABCB370}" type="presParOf" srcId="{1BDCFB55-012A-4EC9-BCB4-54C2540D1964}" destId="{35D81C9E-AC92-425C-B8DE-BFD1AABDAE3E}" srcOrd="1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6A1381-1FD2-44BC-85C3-1A65A05E31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8F1700-623A-4E0C-842F-79233CAF6683}">
      <dgm:prSet/>
      <dgm:spPr/>
      <dgm:t>
        <a:bodyPr/>
        <a:lstStyle/>
        <a:p>
          <a:pPr rtl="0"/>
          <a:r>
            <a:rPr lang="en-US" b="1" dirty="0"/>
            <a:t>Integrated Nutrition Services </a:t>
          </a:r>
          <a:endParaRPr lang="en-US" dirty="0"/>
        </a:p>
      </dgm:t>
    </dgm:pt>
    <dgm:pt modelId="{B6D15EE9-B4F4-4A51-BDA9-9DA9C1398751}" type="parTrans" cxnId="{0CAE3D0A-8666-4447-B9E4-CD834000688B}">
      <dgm:prSet/>
      <dgm:spPr/>
      <dgm:t>
        <a:bodyPr/>
        <a:lstStyle/>
        <a:p>
          <a:endParaRPr lang="en-US"/>
        </a:p>
      </dgm:t>
    </dgm:pt>
    <dgm:pt modelId="{1F6C01E6-0AB5-4CAD-9EFC-D1B364DDEB1F}" type="sibTrans" cxnId="{0CAE3D0A-8666-4447-B9E4-CD834000688B}">
      <dgm:prSet/>
      <dgm:spPr/>
      <dgm:t>
        <a:bodyPr/>
        <a:lstStyle/>
        <a:p>
          <a:endParaRPr lang="en-US"/>
        </a:p>
      </dgm:t>
    </dgm:pt>
    <dgm:pt modelId="{5C6005F4-B921-4A76-BA2B-CD26F49BB623}" type="pres">
      <dgm:prSet presAssocID="{BF6A1381-1FD2-44BC-85C3-1A65A05E3118}" presName="linear" presStyleCnt="0">
        <dgm:presLayoutVars>
          <dgm:animLvl val="lvl"/>
          <dgm:resizeHandles val="exact"/>
        </dgm:presLayoutVars>
      </dgm:prSet>
      <dgm:spPr/>
    </dgm:pt>
    <dgm:pt modelId="{6D657C4B-9E09-45F0-94DB-B285AC8A6FC3}" type="pres">
      <dgm:prSet presAssocID="{A38F1700-623A-4E0C-842F-79233CAF6683}" presName="parentText" presStyleLbl="node1" presStyleIdx="0" presStyleCnt="1">
        <dgm:presLayoutVars>
          <dgm:chMax val="0"/>
          <dgm:bulletEnabled val="1"/>
        </dgm:presLayoutVars>
      </dgm:prSet>
      <dgm:spPr/>
    </dgm:pt>
  </dgm:ptLst>
  <dgm:cxnLst>
    <dgm:cxn modelId="{0CAE3D0A-8666-4447-B9E4-CD834000688B}" srcId="{BF6A1381-1FD2-44BC-85C3-1A65A05E3118}" destId="{A38F1700-623A-4E0C-842F-79233CAF6683}" srcOrd="0" destOrd="0" parTransId="{B6D15EE9-B4F4-4A51-BDA9-9DA9C1398751}" sibTransId="{1F6C01E6-0AB5-4CAD-9EFC-D1B364DDEB1F}"/>
    <dgm:cxn modelId="{39082EC0-AE8F-46B3-80D2-1928F11AAEE8}" type="presOf" srcId="{BF6A1381-1FD2-44BC-85C3-1A65A05E3118}" destId="{5C6005F4-B921-4A76-BA2B-CD26F49BB623}" srcOrd="0" destOrd="0" presId="urn:microsoft.com/office/officeart/2005/8/layout/vList2"/>
    <dgm:cxn modelId="{677CFBEF-9BC6-4DFB-9F14-E5A890FB92E4}" type="presOf" srcId="{A38F1700-623A-4E0C-842F-79233CAF6683}" destId="{6D657C4B-9E09-45F0-94DB-B285AC8A6FC3}" srcOrd="0" destOrd="0" presId="urn:microsoft.com/office/officeart/2005/8/layout/vList2"/>
    <dgm:cxn modelId="{DA34A7A0-4DE1-4083-A657-BF8DD905F432}" type="presParOf" srcId="{5C6005F4-B921-4A76-BA2B-CD26F49BB623}" destId="{6D657C4B-9E09-45F0-94DB-B285AC8A6FC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7B91D-13AE-4990-9755-49EEFFDB2BC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339173E-3EF5-4E5B-8CD8-BCFAB4B61BF7}">
      <dgm:prSet/>
      <dgm:spPr/>
      <dgm:t>
        <a:bodyPr/>
        <a:lstStyle/>
        <a:p>
          <a:pPr rtl="0"/>
          <a:r>
            <a:rPr lang="en-GB" dirty="0"/>
            <a:t>Pre and intra campaign Integrate activities</a:t>
          </a:r>
          <a:endParaRPr lang="en-US" dirty="0"/>
        </a:p>
      </dgm:t>
    </dgm:pt>
    <dgm:pt modelId="{3A885630-F241-417F-8136-6E3460353FF0}" type="parTrans" cxnId="{B775F8F5-4950-4538-8FDD-0E6A675E0E49}">
      <dgm:prSet/>
      <dgm:spPr/>
      <dgm:t>
        <a:bodyPr/>
        <a:lstStyle/>
        <a:p>
          <a:endParaRPr lang="en-US"/>
        </a:p>
      </dgm:t>
    </dgm:pt>
    <dgm:pt modelId="{C013A493-31B3-405E-B47B-C950BC2119D7}" type="sibTrans" cxnId="{B775F8F5-4950-4538-8FDD-0E6A675E0E49}">
      <dgm:prSet/>
      <dgm:spPr/>
      <dgm:t>
        <a:bodyPr/>
        <a:lstStyle/>
        <a:p>
          <a:endParaRPr lang="en-US"/>
        </a:p>
      </dgm:t>
    </dgm:pt>
    <dgm:pt modelId="{46B8F5B9-9C9D-4F84-8080-06DF8DC2A63B}" type="pres">
      <dgm:prSet presAssocID="{9C47B91D-13AE-4990-9755-49EEFFDB2BCF}" presName="linear" presStyleCnt="0">
        <dgm:presLayoutVars>
          <dgm:animLvl val="lvl"/>
          <dgm:resizeHandles val="exact"/>
        </dgm:presLayoutVars>
      </dgm:prSet>
      <dgm:spPr/>
    </dgm:pt>
    <dgm:pt modelId="{24EFA22D-7A57-4636-B140-AB18E2C484BD}" type="pres">
      <dgm:prSet presAssocID="{4339173E-3EF5-4E5B-8CD8-BCFAB4B61BF7}" presName="parentText" presStyleLbl="node1" presStyleIdx="0" presStyleCnt="1">
        <dgm:presLayoutVars>
          <dgm:chMax val="0"/>
          <dgm:bulletEnabled val="1"/>
        </dgm:presLayoutVars>
      </dgm:prSet>
      <dgm:spPr/>
    </dgm:pt>
  </dgm:ptLst>
  <dgm:cxnLst>
    <dgm:cxn modelId="{8D73A522-A228-466A-BE71-7897283941AE}" type="presOf" srcId="{4339173E-3EF5-4E5B-8CD8-BCFAB4B61BF7}" destId="{24EFA22D-7A57-4636-B140-AB18E2C484BD}" srcOrd="0" destOrd="0" presId="urn:microsoft.com/office/officeart/2005/8/layout/vList2"/>
    <dgm:cxn modelId="{303591DE-1A2E-41F7-B5A5-8AE32CFC492C}" type="presOf" srcId="{9C47B91D-13AE-4990-9755-49EEFFDB2BCF}" destId="{46B8F5B9-9C9D-4F84-8080-06DF8DC2A63B}" srcOrd="0" destOrd="0" presId="urn:microsoft.com/office/officeart/2005/8/layout/vList2"/>
    <dgm:cxn modelId="{B775F8F5-4950-4538-8FDD-0E6A675E0E49}" srcId="{9C47B91D-13AE-4990-9755-49EEFFDB2BCF}" destId="{4339173E-3EF5-4E5B-8CD8-BCFAB4B61BF7}" srcOrd="0" destOrd="0" parTransId="{3A885630-F241-417F-8136-6E3460353FF0}" sibTransId="{C013A493-31B3-405E-B47B-C950BC2119D7}"/>
    <dgm:cxn modelId="{724BF5C4-3841-49C6-A6CC-433DFE218639}" type="presParOf" srcId="{46B8F5B9-9C9D-4F84-8080-06DF8DC2A63B}" destId="{24EFA22D-7A57-4636-B140-AB18E2C484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C9B69-07DA-4F17-B90D-0BB25412D0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1E94CB-6866-47B5-B116-633C2A833702}">
      <dgm:prSet/>
      <dgm:spPr/>
      <dgm:t>
        <a:bodyPr/>
        <a:lstStyle/>
        <a:p>
          <a:pPr rtl="0"/>
          <a:r>
            <a:rPr lang="en-GB" b="1" dirty="0"/>
            <a:t>Planning and Coordination </a:t>
          </a:r>
          <a:endParaRPr lang="en-US" dirty="0"/>
        </a:p>
      </dgm:t>
    </dgm:pt>
    <dgm:pt modelId="{EC047D11-BEA3-47CD-9B91-9C15126A9481}" type="parTrans" cxnId="{F0379775-35C2-43DE-B764-D9171D83861B}">
      <dgm:prSet/>
      <dgm:spPr/>
      <dgm:t>
        <a:bodyPr/>
        <a:lstStyle/>
        <a:p>
          <a:endParaRPr lang="en-US"/>
        </a:p>
      </dgm:t>
    </dgm:pt>
    <dgm:pt modelId="{8C14119A-6CBD-46A3-9B4D-83EE00CBE8A0}" type="sibTrans" cxnId="{F0379775-35C2-43DE-B764-D9171D83861B}">
      <dgm:prSet/>
      <dgm:spPr/>
      <dgm:t>
        <a:bodyPr/>
        <a:lstStyle/>
        <a:p>
          <a:endParaRPr lang="en-US"/>
        </a:p>
      </dgm:t>
    </dgm:pt>
    <dgm:pt modelId="{B3E242C7-3517-4FE4-8ECA-72AAFD06FD67}">
      <dgm:prSet custT="1"/>
      <dgm:spPr/>
      <dgm:t>
        <a:bodyPr/>
        <a:lstStyle/>
        <a:p>
          <a:pPr rtl="0"/>
          <a:r>
            <a:rPr lang="en-GB" sz="1800" dirty="0"/>
            <a:t>Task forces established from both immunization and nutrition (</a:t>
          </a:r>
          <a:r>
            <a:rPr lang="en-US" sz="1800" dirty="0"/>
            <a:t>Monitoring and evaluation TWG, Supply &amp; logistics Management TWG, Communication &amp; social mobilization TWG )</a:t>
          </a:r>
        </a:p>
      </dgm:t>
    </dgm:pt>
    <dgm:pt modelId="{BB3D4270-0E5B-4F75-99AC-286284F31664}" type="parTrans" cxnId="{CAFF5D74-A564-45B0-BEC6-C41E8E27C62C}">
      <dgm:prSet/>
      <dgm:spPr/>
      <dgm:t>
        <a:bodyPr/>
        <a:lstStyle/>
        <a:p>
          <a:endParaRPr lang="en-US"/>
        </a:p>
      </dgm:t>
    </dgm:pt>
    <dgm:pt modelId="{8F8F7637-6116-40DC-AA31-EAD553369369}" type="sibTrans" cxnId="{CAFF5D74-A564-45B0-BEC6-C41E8E27C62C}">
      <dgm:prSet/>
      <dgm:spPr/>
      <dgm:t>
        <a:bodyPr/>
        <a:lstStyle/>
        <a:p>
          <a:endParaRPr lang="en-US"/>
        </a:p>
      </dgm:t>
    </dgm:pt>
    <dgm:pt modelId="{120DCF28-F22F-499E-858B-49DE70586DE0}">
      <dgm:prSet custT="1"/>
      <dgm:spPr/>
      <dgm:t>
        <a:bodyPr/>
        <a:lstStyle/>
        <a:p>
          <a:pPr rtl="0"/>
          <a:r>
            <a:rPr lang="en-GB" sz="1800" dirty="0"/>
            <a:t>TOR for coordination of the integrated SIA was  prepared and shared to regions </a:t>
          </a:r>
          <a:endParaRPr lang="en-US" sz="1800" dirty="0"/>
        </a:p>
      </dgm:t>
    </dgm:pt>
    <dgm:pt modelId="{C467255F-D866-48FA-84D2-3373CC05121E}" type="parTrans" cxnId="{DB396F54-DDEF-4624-AF21-4500D862F3D4}">
      <dgm:prSet/>
      <dgm:spPr/>
      <dgm:t>
        <a:bodyPr/>
        <a:lstStyle/>
        <a:p>
          <a:endParaRPr lang="en-US"/>
        </a:p>
      </dgm:t>
    </dgm:pt>
    <dgm:pt modelId="{669E8B90-B726-4492-882F-572FBE08CE0A}" type="sibTrans" cxnId="{DB396F54-DDEF-4624-AF21-4500D862F3D4}">
      <dgm:prSet/>
      <dgm:spPr/>
      <dgm:t>
        <a:bodyPr/>
        <a:lstStyle/>
        <a:p>
          <a:endParaRPr lang="en-US"/>
        </a:p>
      </dgm:t>
    </dgm:pt>
    <dgm:pt modelId="{82A42334-C89C-4F95-AC63-4B77D33E8E41}">
      <dgm:prSet custT="1"/>
      <dgm:spPr/>
      <dgm:t>
        <a:bodyPr/>
        <a:lstStyle/>
        <a:p>
          <a:pPr rtl="0"/>
          <a:r>
            <a:rPr lang="en-GB" sz="1800" dirty="0"/>
            <a:t>Micro planning and implementation TOT provided at national level </a:t>
          </a:r>
          <a:endParaRPr lang="en-US" sz="1800" dirty="0"/>
        </a:p>
      </dgm:t>
    </dgm:pt>
    <dgm:pt modelId="{8611BA7C-6C7C-415F-A9BF-5CB0662C48F3}" type="parTrans" cxnId="{6407C262-3ACB-4B50-8489-C0FF7FC3329F}">
      <dgm:prSet/>
      <dgm:spPr/>
      <dgm:t>
        <a:bodyPr/>
        <a:lstStyle/>
        <a:p>
          <a:endParaRPr lang="en-US"/>
        </a:p>
      </dgm:t>
    </dgm:pt>
    <dgm:pt modelId="{C90092C1-427D-4AAA-9311-5C36F35E949C}" type="sibTrans" cxnId="{6407C262-3ACB-4B50-8489-C0FF7FC3329F}">
      <dgm:prSet/>
      <dgm:spPr/>
      <dgm:t>
        <a:bodyPr/>
        <a:lstStyle/>
        <a:p>
          <a:endParaRPr lang="en-US"/>
        </a:p>
      </dgm:t>
    </dgm:pt>
    <dgm:pt modelId="{90B1AD4A-6C44-4DAF-A084-04ACDFFF393A}">
      <dgm:prSet custT="1"/>
      <dgm:spPr/>
      <dgm:t>
        <a:bodyPr/>
        <a:lstStyle/>
        <a:p>
          <a:pPr rtl="0"/>
          <a:r>
            <a:rPr lang="en-GB" sz="1800" dirty="0"/>
            <a:t>Training cascading (regions at different status level)</a:t>
          </a:r>
          <a:endParaRPr lang="en-US" sz="1800" dirty="0"/>
        </a:p>
      </dgm:t>
    </dgm:pt>
    <dgm:pt modelId="{AE9B5680-2D72-4551-8FC7-B6EA367C2C05}" type="parTrans" cxnId="{8F7BD39F-8D63-49A7-B18C-B6B547D7DCE1}">
      <dgm:prSet/>
      <dgm:spPr/>
      <dgm:t>
        <a:bodyPr/>
        <a:lstStyle/>
        <a:p>
          <a:endParaRPr lang="en-US"/>
        </a:p>
      </dgm:t>
    </dgm:pt>
    <dgm:pt modelId="{3263DB70-0FC2-49ED-BB92-C6529AE35DB2}" type="sibTrans" cxnId="{8F7BD39F-8D63-49A7-B18C-B6B547D7DCE1}">
      <dgm:prSet/>
      <dgm:spPr/>
      <dgm:t>
        <a:bodyPr/>
        <a:lstStyle/>
        <a:p>
          <a:endParaRPr lang="en-US"/>
        </a:p>
      </dgm:t>
    </dgm:pt>
    <dgm:pt modelId="{66935B58-7074-4E53-81C7-BCB8FC19FA73}">
      <dgm:prSet custT="1"/>
      <dgm:spPr/>
      <dgm:t>
        <a:bodyPr/>
        <a:lstStyle/>
        <a:p>
          <a:pPr rtl="0"/>
          <a:r>
            <a:rPr lang="en-GB" sz="1800" dirty="0"/>
            <a:t>RAT follow up every week</a:t>
          </a:r>
          <a:endParaRPr lang="en-US" sz="1800" dirty="0"/>
        </a:p>
      </dgm:t>
    </dgm:pt>
    <dgm:pt modelId="{56BBA93B-B516-4C62-9032-96C08F0AD9DE}" type="parTrans" cxnId="{44D5B35B-75A3-497C-842F-887D4CFDD8A5}">
      <dgm:prSet/>
      <dgm:spPr/>
      <dgm:t>
        <a:bodyPr/>
        <a:lstStyle/>
        <a:p>
          <a:endParaRPr lang="en-US"/>
        </a:p>
      </dgm:t>
    </dgm:pt>
    <dgm:pt modelId="{7DFC02BB-5FFC-45EC-AD6A-6E13DF5ED468}" type="sibTrans" cxnId="{44D5B35B-75A3-497C-842F-887D4CFDD8A5}">
      <dgm:prSet/>
      <dgm:spPr/>
      <dgm:t>
        <a:bodyPr/>
        <a:lstStyle/>
        <a:p>
          <a:endParaRPr lang="en-US"/>
        </a:p>
      </dgm:t>
    </dgm:pt>
    <dgm:pt modelId="{D67C72E8-CF76-4B97-B83B-A8E1A95270EB}">
      <dgm:prSet custT="1"/>
      <dgm:spPr/>
      <dgm:t>
        <a:bodyPr/>
        <a:lstStyle/>
        <a:p>
          <a:pPr rtl="0"/>
          <a:r>
            <a:rPr lang="en-GB" sz="1800" dirty="0"/>
            <a:t>At the national level the SIA was led by state minister/programs/ and director of maternal, child health and nutrition directorate </a:t>
          </a:r>
          <a:endParaRPr lang="en-US" sz="1800" dirty="0"/>
        </a:p>
      </dgm:t>
    </dgm:pt>
    <dgm:pt modelId="{95EBF728-22B6-47D2-98F0-D02F0D6D3346}" type="parTrans" cxnId="{841B873A-23D4-4380-BE2F-D7A5287C429D}">
      <dgm:prSet/>
      <dgm:spPr/>
      <dgm:t>
        <a:bodyPr/>
        <a:lstStyle/>
        <a:p>
          <a:endParaRPr lang="en-US"/>
        </a:p>
      </dgm:t>
    </dgm:pt>
    <dgm:pt modelId="{E57986DF-4D3B-4580-A22A-DDF1B0B65741}" type="sibTrans" cxnId="{841B873A-23D4-4380-BE2F-D7A5287C429D}">
      <dgm:prSet/>
      <dgm:spPr/>
      <dgm:t>
        <a:bodyPr/>
        <a:lstStyle/>
        <a:p>
          <a:endParaRPr lang="en-US"/>
        </a:p>
      </dgm:t>
    </dgm:pt>
    <dgm:pt modelId="{717CFEAB-05BA-4F2E-BE79-CAD868BFEAF2}">
      <dgm:prSet/>
      <dgm:spPr/>
      <dgm:t>
        <a:bodyPr/>
        <a:lstStyle/>
        <a:p>
          <a:pPr rtl="0"/>
          <a:r>
            <a:rPr lang="en-GB" b="1" dirty="0"/>
            <a:t>Communication </a:t>
          </a:r>
          <a:endParaRPr lang="en-US" dirty="0"/>
        </a:p>
      </dgm:t>
    </dgm:pt>
    <dgm:pt modelId="{A051BE85-C996-4997-962C-48F30D0C9620}" type="parTrans" cxnId="{ABFA27D9-0C24-4E93-8155-3DF892E3ED52}">
      <dgm:prSet/>
      <dgm:spPr/>
      <dgm:t>
        <a:bodyPr/>
        <a:lstStyle/>
        <a:p>
          <a:endParaRPr lang="en-US"/>
        </a:p>
      </dgm:t>
    </dgm:pt>
    <dgm:pt modelId="{8054976A-668D-4D6E-9A48-E3E8BFE7A0F8}" type="sibTrans" cxnId="{ABFA27D9-0C24-4E93-8155-3DF892E3ED52}">
      <dgm:prSet/>
      <dgm:spPr/>
      <dgm:t>
        <a:bodyPr/>
        <a:lstStyle/>
        <a:p>
          <a:endParaRPr lang="en-US"/>
        </a:p>
      </dgm:t>
    </dgm:pt>
    <dgm:pt modelId="{55077E0F-3897-4CC7-89E8-A8FD05DD9B7B}">
      <dgm:prSet custT="1"/>
      <dgm:spPr/>
      <dgm:t>
        <a:bodyPr/>
        <a:lstStyle/>
        <a:p>
          <a:pPr rtl="0"/>
          <a:r>
            <a:rPr lang="en-GB" sz="2000" dirty="0"/>
            <a:t>Different advocacies (health professional associations, PR directors of Minister offices, and media professionals)</a:t>
          </a:r>
          <a:endParaRPr lang="en-US" sz="2000" dirty="0"/>
        </a:p>
      </dgm:t>
    </dgm:pt>
    <dgm:pt modelId="{6A48AF8D-20D0-41D0-B6E4-61C382ABCC6B}" type="parTrans" cxnId="{5D753E0A-533D-41E7-8EB6-4C4481AD78F3}">
      <dgm:prSet/>
      <dgm:spPr/>
      <dgm:t>
        <a:bodyPr/>
        <a:lstStyle/>
        <a:p>
          <a:endParaRPr lang="en-US"/>
        </a:p>
      </dgm:t>
    </dgm:pt>
    <dgm:pt modelId="{DDF3994D-27EB-4559-A6FA-3FB02B70FEEF}" type="sibTrans" cxnId="{5D753E0A-533D-41E7-8EB6-4C4481AD78F3}">
      <dgm:prSet/>
      <dgm:spPr/>
      <dgm:t>
        <a:bodyPr/>
        <a:lstStyle/>
        <a:p>
          <a:endParaRPr lang="en-US"/>
        </a:p>
      </dgm:t>
    </dgm:pt>
    <dgm:pt modelId="{94B12E63-F466-4422-81C0-09699B73E659}">
      <dgm:prSet custT="1"/>
      <dgm:spPr/>
      <dgm:t>
        <a:bodyPr/>
        <a:lstStyle/>
        <a:p>
          <a:pPr rtl="0"/>
          <a:r>
            <a:rPr lang="en-US" sz="2000" dirty="0"/>
            <a:t>TV and radio message developed; Short SMS massages transmitted through Ethio telecom</a:t>
          </a:r>
        </a:p>
      </dgm:t>
    </dgm:pt>
    <dgm:pt modelId="{FEC6F7E2-7CB8-49EE-A601-397946DF4991}" type="parTrans" cxnId="{1AFAF177-D5FE-4101-A012-F478A4221A7A}">
      <dgm:prSet/>
      <dgm:spPr/>
      <dgm:t>
        <a:bodyPr/>
        <a:lstStyle/>
        <a:p>
          <a:endParaRPr lang="en-US"/>
        </a:p>
      </dgm:t>
    </dgm:pt>
    <dgm:pt modelId="{35D2312E-6E93-4623-8375-1775F033620E}" type="sibTrans" cxnId="{1AFAF177-D5FE-4101-A012-F478A4221A7A}">
      <dgm:prSet/>
      <dgm:spPr/>
      <dgm:t>
        <a:bodyPr/>
        <a:lstStyle/>
        <a:p>
          <a:endParaRPr lang="en-US"/>
        </a:p>
      </dgm:t>
    </dgm:pt>
    <dgm:pt modelId="{68D143F8-D1D3-4C10-B0D8-89B1E21CE255}">
      <dgm:prSet custT="1"/>
      <dgm:spPr/>
      <dgm:t>
        <a:bodyPr/>
        <a:lstStyle/>
        <a:p>
          <a:pPr rtl="0"/>
          <a:r>
            <a:rPr lang="en-US" sz="2000" dirty="0"/>
            <a:t>Banners and poster</a:t>
          </a:r>
          <a:r>
            <a:rPr lang="en-GB" sz="2000" dirty="0"/>
            <a:t> developed and printed through UNICEF and regions.</a:t>
          </a:r>
          <a:endParaRPr lang="en-US" sz="2000" dirty="0"/>
        </a:p>
      </dgm:t>
    </dgm:pt>
    <dgm:pt modelId="{558BA088-DB95-4F98-BA35-9E40987EB06F}" type="parTrans" cxnId="{6240CC05-FF1C-4EC6-91EB-CF39638C7448}">
      <dgm:prSet/>
      <dgm:spPr/>
      <dgm:t>
        <a:bodyPr/>
        <a:lstStyle/>
        <a:p>
          <a:endParaRPr lang="en-US"/>
        </a:p>
      </dgm:t>
    </dgm:pt>
    <dgm:pt modelId="{C96BC329-F225-490D-BBFD-426E5CA0B221}" type="sibTrans" cxnId="{6240CC05-FF1C-4EC6-91EB-CF39638C7448}">
      <dgm:prSet/>
      <dgm:spPr/>
      <dgm:t>
        <a:bodyPr/>
        <a:lstStyle/>
        <a:p>
          <a:endParaRPr lang="en-US"/>
        </a:p>
      </dgm:t>
    </dgm:pt>
    <dgm:pt modelId="{FAC524A6-CBA5-4C7E-89B2-D95B6DA39F67}" type="pres">
      <dgm:prSet presAssocID="{858C9B69-07DA-4F17-B90D-0BB25412D065}" presName="Name0" presStyleCnt="0">
        <dgm:presLayoutVars>
          <dgm:dir/>
          <dgm:animLvl val="lvl"/>
          <dgm:resizeHandles val="exact"/>
        </dgm:presLayoutVars>
      </dgm:prSet>
      <dgm:spPr/>
    </dgm:pt>
    <dgm:pt modelId="{24DA8704-F7CE-4BFE-849B-CC96EECC3B8D}" type="pres">
      <dgm:prSet presAssocID="{651E94CB-6866-47B5-B116-633C2A833702}" presName="linNode" presStyleCnt="0"/>
      <dgm:spPr/>
    </dgm:pt>
    <dgm:pt modelId="{D8599766-998A-41CD-96FF-D45B1BC21588}" type="pres">
      <dgm:prSet presAssocID="{651E94CB-6866-47B5-B116-633C2A833702}" presName="parentText" presStyleLbl="node1" presStyleIdx="0" presStyleCnt="2" custScaleX="70608" custScaleY="73184">
        <dgm:presLayoutVars>
          <dgm:chMax val="1"/>
          <dgm:bulletEnabled val="1"/>
        </dgm:presLayoutVars>
      </dgm:prSet>
      <dgm:spPr/>
    </dgm:pt>
    <dgm:pt modelId="{1CD42673-BFE1-45D8-BC24-9E668D9E246E}" type="pres">
      <dgm:prSet presAssocID="{651E94CB-6866-47B5-B116-633C2A833702}" presName="descendantText" presStyleLbl="alignAccFollowNode1" presStyleIdx="0" presStyleCnt="2" custScaleX="108133" custScaleY="176047">
        <dgm:presLayoutVars>
          <dgm:bulletEnabled val="1"/>
        </dgm:presLayoutVars>
      </dgm:prSet>
      <dgm:spPr/>
    </dgm:pt>
    <dgm:pt modelId="{9C763208-6852-4715-93C2-F706F7120050}" type="pres">
      <dgm:prSet presAssocID="{8C14119A-6CBD-46A3-9B4D-83EE00CBE8A0}" presName="sp" presStyleCnt="0"/>
      <dgm:spPr/>
    </dgm:pt>
    <dgm:pt modelId="{C01AFB86-70E1-4737-8281-F0C663E2BC7E}" type="pres">
      <dgm:prSet presAssocID="{717CFEAB-05BA-4F2E-BE79-CAD868BFEAF2}" presName="linNode" presStyleCnt="0"/>
      <dgm:spPr/>
    </dgm:pt>
    <dgm:pt modelId="{A73299B1-B6E2-46E3-99C8-7C660A30ECF7}" type="pres">
      <dgm:prSet presAssocID="{717CFEAB-05BA-4F2E-BE79-CAD868BFEAF2}" presName="parentText" presStyleLbl="node1" presStyleIdx="1" presStyleCnt="2" custScaleX="75228" custScaleY="85883">
        <dgm:presLayoutVars>
          <dgm:chMax val="1"/>
          <dgm:bulletEnabled val="1"/>
        </dgm:presLayoutVars>
      </dgm:prSet>
      <dgm:spPr/>
    </dgm:pt>
    <dgm:pt modelId="{038543A4-F505-434F-B89A-1FB9F182F7E5}" type="pres">
      <dgm:prSet presAssocID="{717CFEAB-05BA-4F2E-BE79-CAD868BFEAF2}" presName="descendantText" presStyleLbl="alignAccFollowNode1" presStyleIdx="1" presStyleCnt="2" custScaleX="106700" custScaleY="114340">
        <dgm:presLayoutVars>
          <dgm:bulletEnabled val="1"/>
        </dgm:presLayoutVars>
      </dgm:prSet>
      <dgm:spPr/>
    </dgm:pt>
  </dgm:ptLst>
  <dgm:cxnLst>
    <dgm:cxn modelId="{6240CC05-FF1C-4EC6-91EB-CF39638C7448}" srcId="{717CFEAB-05BA-4F2E-BE79-CAD868BFEAF2}" destId="{68D143F8-D1D3-4C10-B0D8-89B1E21CE255}" srcOrd="2" destOrd="0" parTransId="{558BA088-DB95-4F98-BA35-9E40987EB06F}" sibTransId="{C96BC329-F225-490D-BBFD-426E5CA0B221}"/>
    <dgm:cxn modelId="{EACFE905-EE36-474C-8E9B-B754CC3E3514}" type="presOf" srcId="{82A42334-C89C-4F95-AC63-4B77D33E8E41}" destId="{1CD42673-BFE1-45D8-BC24-9E668D9E246E}" srcOrd="0" destOrd="2" presId="urn:microsoft.com/office/officeart/2005/8/layout/vList5"/>
    <dgm:cxn modelId="{5D753E0A-533D-41E7-8EB6-4C4481AD78F3}" srcId="{717CFEAB-05BA-4F2E-BE79-CAD868BFEAF2}" destId="{55077E0F-3897-4CC7-89E8-A8FD05DD9B7B}" srcOrd="0" destOrd="0" parTransId="{6A48AF8D-20D0-41D0-B6E4-61C382ABCC6B}" sibTransId="{DDF3994D-27EB-4559-A6FA-3FB02B70FEEF}"/>
    <dgm:cxn modelId="{0C3CD415-D178-4B7A-98FC-A1AF2E937B33}" type="presOf" srcId="{858C9B69-07DA-4F17-B90D-0BB25412D065}" destId="{FAC524A6-CBA5-4C7E-89B2-D95B6DA39F67}" srcOrd="0" destOrd="0" presId="urn:microsoft.com/office/officeart/2005/8/layout/vList5"/>
    <dgm:cxn modelId="{41DA0420-64B3-4581-9076-E4E65D97B906}" type="presOf" srcId="{55077E0F-3897-4CC7-89E8-A8FD05DD9B7B}" destId="{038543A4-F505-434F-B89A-1FB9F182F7E5}" srcOrd="0" destOrd="0" presId="urn:microsoft.com/office/officeart/2005/8/layout/vList5"/>
    <dgm:cxn modelId="{0D548C39-8D1A-4BFD-9DDD-0C36FD471D69}" type="presOf" srcId="{120DCF28-F22F-499E-858B-49DE70586DE0}" destId="{1CD42673-BFE1-45D8-BC24-9E668D9E246E}" srcOrd="0" destOrd="1" presId="urn:microsoft.com/office/officeart/2005/8/layout/vList5"/>
    <dgm:cxn modelId="{841B873A-23D4-4380-BE2F-D7A5287C429D}" srcId="{651E94CB-6866-47B5-B116-633C2A833702}" destId="{D67C72E8-CF76-4B97-B83B-A8E1A95270EB}" srcOrd="5" destOrd="0" parTransId="{95EBF728-22B6-47D2-98F0-D02F0D6D3346}" sibTransId="{E57986DF-4D3B-4580-A22A-DDF1B0B65741}"/>
    <dgm:cxn modelId="{44D5B35B-75A3-497C-842F-887D4CFDD8A5}" srcId="{651E94CB-6866-47B5-B116-633C2A833702}" destId="{66935B58-7074-4E53-81C7-BCB8FC19FA73}" srcOrd="4" destOrd="0" parTransId="{56BBA93B-B516-4C62-9032-96C08F0AD9DE}" sibTransId="{7DFC02BB-5FFC-45EC-AD6A-6E13DF5ED468}"/>
    <dgm:cxn modelId="{46238A41-2575-4EE0-8A3B-D93ED4CE1440}" type="presOf" srcId="{B3E242C7-3517-4FE4-8ECA-72AAFD06FD67}" destId="{1CD42673-BFE1-45D8-BC24-9E668D9E246E}" srcOrd="0" destOrd="0" presId="urn:microsoft.com/office/officeart/2005/8/layout/vList5"/>
    <dgm:cxn modelId="{6407C262-3ACB-4B50-8489-C0FF7FC3329F}" srcId="{651E94CB-6866-47B5-B116-633C2A833702}" destId="{82A42334-C89C-4F95-AC63-4B77D33E8E41}" srcOrd="2" destOrd="0" parTransId="{8611BA7C-6C7C-415F-A9BF-5CB0662C48F3}" sibTransId="{C90092C1-427D-4AAA-9311-5C36F35E949C}"/>
    <dgm:cxn modelId="{385EDF69-8F4E-4A15-AD0F-AAEEE04C3515}" type="presOf" srcId="{D67C72E8-CF76-4B97-B83B-A8E1A95270EB}" destId="{1CD42673-BFE1-45D8-BC24-9E668D9E246E}" srcOrd="0" destOrd="5" presId="urn:microsoft.com/office/officeart/2005/8/layout/vList5"/>
    <dgm:cxn modelId="{131DB84C-1B4E-4239-B474-ABF72E4986DB}" type="presOf" srcId="{651E94CB-6866-47B5-B116-633C2A833702}" destId="{D8599766-998A-41CD-96FF-D45B1BC21588}" srcOrd="0" destOrd="0" presId="urn:microsoft.com/office/officeart/2005/8/layout/vList5"/>
    <dgm:cxn modelId="{CAFF5D74-A564-45B0-BEC6-C41E8E27C62C}" srcId="{651E94CB-6866-47B5-B116-633C2A833702}" destId="{B3E242C7-3517-4FE4-8ECA-72AAFD06FD67}" srcOrd="0" destOrd="0" parTransId="{BB3D4270-0E5B-4F75-99AC-286284F31664}" sibTransId="{8F8F7637-6116-40DC-AA31-EAD553369369}"/>
    <dgm:cxn modelId="{DB396F54-DDEF-4624-AF21-4500D862F3D4}" srcId="{651E94CB-6866-47B5-B116-633C2A833702}" destId="{120DCF28-F22F-499E-858B-49DE70586DE0}" srcOrd="1" destOrd="0" parTransId="{C467255F-D866-48FA-84D2-3373CC05121E}" sibTransId="{669E8B90-B726-4492-882F-572FBE08CE0A}"/>
    <dgm:cxn modelId="{F0379775-35C2-43DE-B764-D9171D83861B}" srcId="{858C9B69-07DA-4F17-B90D-0BB25412D065}" destId="{651E94CB-6866-47B5-B116-633C2A833702}" srcOrd="0" destOrd="0" parTransId="{EC047D11-BEA3-47CD-9B91-9C15126A9481}" sibTransId="{8C14119A-6CBD-46A3-9B4D-83EE00CBE8A0}"/>
    <dgm:cxn modelId="{11D08277-43AC-4AF7-A0C4-0D404EFC9EC2}" type="presOf" srcId="{66935B58-7074-4E53-81C7-BCB8FC19FA73}" destId="{1CD42673-BFE1-45D8-BC24-9E668D9E246E}" srcOrd="0" destOrd="4" presId="urn:microsoft.com/office/officeart/2005/8/layout/vList5"/>
    <dgm:cxn modelId="{1AFAF177-D5FE-4101-A012-F478A4221A7A}" srcId="{717CFEAB-05BA-4F2E-BE79-CAD868BFEAF2}" destId="{94B12E63-F466-4422-81C0-09699B73E659}" srcOrd="1" destOrd="0" parTransId="{FEC6F7E2-7CB8-49EE-A601-397946DF4991}" sibTransId="{35D2312E-6E93-4623-8375-1775F033620E}"/>
    <dgm:cxn modelId="{3A3EDD79-69BA-4C96-8E84-8C3DE713E001}" type="presOf" srcId="{90B1AD4A-6C44-4DAF-A084-04ACDFFF393A}" destId="{1CD42673-BFE1-45D8-BC24-9E668D9E246E}" srcOrd="0" destOrd="3" presId="urn:microsoft.com/office/officeart/2005/8/layout/vList5"/>
    <dgm:cxn modelId="{24C97B88-8F85-4A04-A17F-4F3C204CA584}" type="presOf" srcId="{717CFEAB-05BA-4F2E-BE79-CAD868BFEAF2}" destId="{A73299B1-B6E2-46E3-99C8-7C660A30ECF7}" srcOrd="0" destOrd="0" presId="urn:microsoft.com/office/officeart/2005/8/layout/vList5"/>
    <dgm:cxn modelId="{8F7BD39F-8D63-49A7-B18C-B6B547D7DCE1}" srcId="{651E94CB-6866-47B5-B116-633C2A833702}" destId="{90B1AD4A-6C44-4DAF-A084-04ACDFFF393A}" srcOrd="3" destOrd="0" parTransId="{AE9B5680-2D72-4551-8FC7-B6EA367C2C05}" sibTransId="{3263DB70-0FC2-49ED-BB92-C6529AE35DB2}"/>
    <dgm:cxn modelId="{BA6BB7A4-2EFF-47A8-B3E7-B79933FC1639}" type="presOf" srcId="{68D143F8-D1D3-4C10-B0D8-89B1E21CE255}" destId="{038543A4-F505-434F-B89A-1FB9F182F7E5}" srcOrd="0" destOrd="2" presId="urn:microsoft.com/office/officeart/2005/8/layout/vList5"/>
    <dgm:cxn modelId="{ABFA27D9-0C24-4E93-8155-3DF892E3ED52}" srcId="{858C9B69-07DA-4F17-B90D-0BB25412D065}" destId="{717CFEAB-05BA-4F2E-BE79-CAD868BFEAF2}" srcOrd="1" destOrd="0" parTransId="{A051BE85-C996-4997-962C-48F30D0C9620}" sibTransId="{8054976A-668D-4D6E-9A48-E3E8BFE7A0F8}"/>
    <dgm:cxn modelId="{3F4B7ED9-1D25-4BF5-B953-DB85252F6B8B}" type="presOf" srcId="{94B12E63-F466-4422-81C0-09699B73E659}" destId="{038543A4-F505-434F-B89A-1FB9F182F7E5}" srcOrd="0" destOrd="1" presId="urn:microsoft.com/office/officeart/2005/8/layout/vList5"/>
    <dgm:cxn modelId="{232F5072-4483-43B2-B3AC-AC5C27B746EC}" type="presParOf" srcId="{FAC524A6-CBA5-4C7E-89B2-D95B6DA39F67}" destId="{24DA8704-F7CE-4BFE-849B-CC96EECC3B8D}" srcOrd="0" destOrd="0" presId="urn:microsoft.com/office/officeart/2005/8/layout/vList5"/>
    <dgm:cxn modelId="{4AF833C5-86C5-4EAF-AC74-D580CEF71641}" type="presParOf" srcId="{24DA8704-F7CE-4BFE-849B-CC96EECC3B8D}" destId="{D8599766-998A-41CD-96FF-D45B1BC21588}" srcOrd="0" destOrd="0" presId="urn:microsoft.com/office/officeart/2005/8/layout/vList5"/>
    <dgm:cxn modelId="{8D6EDF8C-B2D2-4617-9E40-9D1249C53A65}" type="presParOf" srcId="{24DA8704-F7CE-4BFE-849B-CC96EECC3B8D}" destId="{1CD42673-BFE1-45D8-BC24-9E668D9E246E}" srcOrd="1" destOrd="0" presId="urn:microsoft.com/office/officeart/2005/8/layout/vList5"/>
    <dgm:cxn modelId="{E2D5935D-C814-4AE6-8CDB-C54774DC0B34}" type="presParOf" srcId="{FAC524A6-CBA5-4C7E-89B2-D95B6DA39F67}" destId="{9C763208-6852-4715-93C2-F706F7120050}" srcOrd="1" destOrd="0" presId="urn:microsoft.com/office/officeart/2005/8/layout/vList5"/>
    <dgm:cxn modelId="{9A281BA1-FE2F-4DFF-9890-1205759D0190}" type="presParOf" srcId="{FAC524A6-CBA5-4C7E-89B2-D95B6DA39F67}" destId="{C01AFB86-70E1-4737-8281-F0C663E2BC7E}" srcOrd="2" destOrd="0" presId="urn:microsoft.com/office/officeart/2005/8/layout/vList5"/>
    <dgm:cxn modelId="{E044470D-B269-489B-97DE-896DF79C133D}" type="presParOf" srcId="{C01AFB86-70E1-4737-8281-F0C663E2BC7E}" destId="{A73299B1-B6E2-46E3-99C8-7C660A30ECF7}" srcOrd="0" destOrd="0" presId="urn:microsoft.com/office/officeart/2005/8/layout/vList5"/>
    <dgm:cxn modelId="{B73B8C28-5EBE-4EE8-9EB7-7E7269BCCF4A}" type="presParOf" srcId="{C01AFB86-70E1-4737-8281-F0C663E2BC7E}" destId="{038543A4-F505-434F-B89A-1FB9F182F7E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9D9A2C-E69C-4EAD-8BE7-8D75B8048F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4E20E1-E866-4E05-8E42-67C726703330}">
      <dgm:prSet/>
      <dgm:spPr/>
      <dgm:t>
        <a:bodyPr/>
        <a:lstStyle/>
        <a:p>
          <a:pPr rtl="0"/>
          <a:r>
            <a:rPr lang="en-GB" b="1" dirty="0"/>
            <a:t>Activities ….</a:t>
          </a:r>
          <a:endParaRPr lang="en-US" dirty="0"/>
        </a:p>
      </dgm:t>
    </dgm:pt>
    <dgm:pt modelId="{523C1573-36EB-40B8-9252-592FB93A46A7}" type="parTrans" cxnId="{2CEA85A8-EBB4-45FD-8479-31590A5634F5}">
      <dgm:prSet/>
      <dgm:spPr/>
      <dgm:t>
        <a:bodyPr/>
        <a:lstStyle/>
        <a:p>
          <a:endParaRPr lang="en-US"/>
        </a:p>
      </dgm:t>
    </dgm:pt>
    <dgm:pt modelId="{74DA1083-CD11-4035-8632-F1726C8E740E}" type="sibTrans" cxnId="{2CEA85A8-EBB4-45FD-8479-31590A5634F5}">
      <dgm:prSet/>
      <dgm:spPr/>
      <dgm:t>
        <a:bodyPr/>
        <a:lstStyle/>
        <a:p>
          <a:endParaRPr lang="en-US"/>
        </a:p>
      </dgm:t>
    </dgm:pt>
    <dgm:pt modelId="{2FF27741-8E5C-4764-8C41-D05DE286FB8E}" type="pres">
      <dgm:prSet presAssocID="{3D9D9A2C-E69C-4EAD-8BE7-8D75B8048FF1}" presName="linear" presStyleCnt="0">
        <dgm:presLayoutVars>
          <dgm:animLvl val="lvl"/>
          <dgm:resizeHandles val="exact"/>
        </dgm:presLayoutVars>
      </dgm:prSet>
      <dgm:spPr/>
    </dgm:pt>
    <dgm:pt modelId="{F1A4B461-B677-46A0-8120-E4BF088C7AEA}" type="pres">
      <dgm:prSet presAssocID="{CD4E20E1-E866-4E05-8E42-67C726703330}" presName="parentText" presStyleLbl="node1" presStyleIdx="0" presStyleCnt="1">
        <dgm:presLayoutVars>
          <dgm:chMax val="0"/>
          <dgm:bulletEnabled val="1"/>
        </dgm:presLayoutVars>
      </dgm:prSet>
      <dgm:spPr/>
    </dgm:pt>
  </dgm:ptLst>
  <dgm:cxnLst>
    <dgm:cxn modelId="{2CEA85A8-EBB4-45FD-8479-31590A5634F5}" srcId="{3D9D9A2C-E69C-4EAD-8BE7-8D75B8048FF1}" destId="{CD4E20E1-E866-4E05-8E42-67C726703330}" srcOrd="0" destOrd="0" parTransId="{523C1573-36EB-40B8-9252-592FB93A46A7}" sibTransId="{74DA1083-CD11-4035-8632-F1726C8E740E}"/>
    <dgm:cxn modelId="{D9CFBFC8-2CC4-4168-AAFC-19D5E3E4BD14}" type="presOf" srcId="{3D9D9A2C-E69C-4EAD-8BE7-8D75B8048FF1}" destId="{2FF27741-8E5C-4764-8C41-D05DE286FB8E}" srcOrd="0" destOrd="0" presId="urn:microsoft.com/office/officeart/2005/8/layout/vList2"/>
    <dgm:cxn modelId="{EA81B7EC-0A1A-4832-92BE-894146BC2BF0}" type="presOf" srcId="{CD4E20E1-E866-4E05-8E42-67C726703330}" destId="{F1A4B461-B677-46A0-8120-E4BF088C7AEA}" srcOrd="0" destOrd="0" presId="urn:microsoft.com/office/officeart/2005/8/layout/vList2"/>
    <dgm:cxn modelId="{FCB59823-8162-44DF-B096-011B1AFF4B2E}" type="presParOf" srcId="{2FF27741-8E5C-4764-8C41-D05DE286FB8E}" destId="{F1A4B461-B677-46A0-8120-E4BF088C7A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201DAB-9937-4E8A-9C02-ED2F6452F78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E8D0974-F738-42FA-AE03-1DC6A7ABD8F3}">
      <dgm:prSet/>
      <dgm:spPr/>
      <dgm:t>
        <a:bodyPr/>
        <a:lstStyle/>
        <a:p>
          <a:pPr rtl="0"/>
          <a:r>
            <a:rPr lang="en-GB" b="1" dirty="0"/>
            <a:t>Supply and Logistics Distribution </a:t>
          </a:r>
          <a:endParaRPr lang="en-US" dirty="0"/>
        </a:p>
      </dgm:t>
    </dgm:pt>
    <dgm:pt modelId="{C3A718A4-A012-46F8-BACF-35751F1554E6}" type="parTrans" cxnId="{76C548B3-0065-42BF-800E-54D8EF5B8ACD}">
      <dgm:prSet/>
      <dgm:spPr/>
      <dgm:t>
        <a:bodyPr/>
        <a:lstStyle/>
        <a:p>
          <a:endParaRPr lang="en-US"/>
        </a:p>
      </dgm:t>
    </dgm:pt>
    <dgm:pt modelId="{4E0BE1B8-8F0A-439F-90D9-994E035C6601}" type="sibTrans" cxnId="{76C548B3-0065-42BF-800E-54D8EF5B8ACD}">
      <dgm:prSet/>
      <dgm:spPr/>
      <dgm:t>
        <a:bodyPr/>
        <a:lstStyle/>
        <a:p>
          <a:endParaRPr lang="en-US"/>
        </a:p>
      </dgm:t>
    </dgm:pt>
    <dgm:pt modelId="{366C2D50-F0F7-4903-984D-6E6084CC47D0}">
      <dgm:prSet/>
      <dgm:spPr/>
      <dgm:t>
        <a:bodyPr/>
        <a:lstStyle/>
        <a:p>
          <a:pPr rtl="0"/>
          <a:r>
            <a:rPr lang="en-GB" dirty="0"/>
            <a:t>Quantification done and distribution was made through EPSS</a:t>
          </a:r>
          <a:endParaRPr lang="en-US" dirty="0"/>
        </a:p>
      </dgm:t>
    </dgm:pt>
    <dgm:pt modelId="{7825A2CA-3A9E-42A4-ACF0-867C03A3B016}" type="parTrans" cxnId="{117F6F87-E0EB-401F-A59A-16594D6D6171}">
      <dgm:prSet/>
      <dgm:spPr/>
      <dgm:t>
        <a:bodyPr/>
        <a:lstStyle/>
        <a:p>
          <a:endParaRPr lang="en-US"/>
        </a:p>
      </dgm:t>
    </dgm:pt>
    <dgm:pt modelId="{677B3907-A4BC-4D1E-BF09-4C8979FCD490}" type="sibTrans" cxnId="{117F6F87-E0EB-401F-A59A-16594D6D6171}">
      <dgm:prSet/>
      <dgm:spPr/>
      <dgm:t>
        <a:bodyPr/>
        <a:lstStyle/>
        <a:p>
          <a:endParaRPr lang="en-US"/>
        </a:p>
      </dgm:t>
    </dgm:pt>
    <dgm:pt modelId="{3DA38D66-5D40-412D-905F-D87311CB5BEB}">
      <dgm:prSet/>
      <dgm:spPr/>
      <dgm:t>
        <a:bodyPr/>
        <a:lstStyle/>
        <a:p>
          <a:pPr rtl="0"/>
          <a:r>
            <a:rPr lang="en-US" b="1" dirty="0"/>
            <a:t>Vitamin A capsule</a:t>
          </a:r>
          <a:endParaRPr lang="en-US" dirty="0"/>
        </a:p>
      </dgm:t>
    </dgm:pt>
    <dgm:pt modelId="{D50201CB-0C0C-493D-A109-4A4B046C0435}" type="parTrans" cxnId="{BC5CE1A9-DA90-429A-BA00-08E9C4BA506A}">
      <dgm:prSet/>
      <dgm:spPr/>
      <dgm:t>
        <a:bodyPr/>
        <a:lstStyle/>
        <a:p>
          <a:endParaRPr lang="en-US"/>
        </a:p>
      </dgm:t>
    </dgm:pt>
    <dgm:pt modelId="{860F7E09-5FB8-41D0-BBF2-A64FA70340A1}" type="sibTrans" cxnId="{BC5CE1A9-DA90-429A-BA00-08E9C4BA506A}">
      <dgm:prSet/>
      <dgm:spPr/>
      <dgm:t>
        <a:bodyPr/>
        <a:lstStyle/>
        <a:p>
          <a:endParaRPr lang="en-US"/>
        </a:p>
      </dgm:t>
    </dgm:pt>
    <dgm:pt modelId="{79DF9B99-C29F-4967-AEB1-0BB5AF057404}">
      <dgm:prSet/>
      <dgm:spPr/>
      <dgm:t>
        <a:bodyPr/>
        <a:lstStyle/>
        <a:p>
          <a:pPr rtl="0"/>
          <a:r>
            <a:rPr lang="en-US" b="1" dirty="0"/>
            <a:t>Albedazole Tabs</a:t>
          </a:r>
          <a:endParaRPr lang="en-US" dirty="0"/>
        </a:p>
      </dgm:t>
    </dgm:pt>
    <dgm:pt modelId="{C05B45A9-F91B-4121-8434-543C8DBDF30F}" type="parTrans" cxnId="{ECC6BDCD-7F99-4D22-9D18-ADE7C7301DF6}">
      <dgm:prSet/>
      <dgm:spPr/>
      <dgm:t>
        <a:bodyPr/>
        <a:lstStyle/>
        <a:p>
          <a:endParaRPr lang="en-US"/>
        </a:p>
      </dgm:t>
    </dgm:pt>
    <dgm:pt modelId="{340436EA-B212-4B10-8A03-483A2934A5CE}" type="sibTrans" cxnId="{ECC6BDCD-7F99-4D22-9D18-ADE7C7301DF6}">
      <dgm:prSet/>
      <dgm:spPr/>
      <dgm:t>
        <a:bodyPr/>
        <a:lstStyle/>
        <a:p>
          <a:endParaRPr lang="en-US"/>
        </a:p>
      </dgm:t>
    </dgm:pt>
    <dgm:pt modelId="{51D625F8-3731-4638-B94D-E772FAEB2F9E}">
      <dgm:prSet/>
      <dgm:spPr/>
      <dgm:t>
        <a:bodyPr/>
        <a:lstStyle/>
        <a:p>
          <a:pPr rtl="0"/>
          <a:r>
            <a:rPr lang="en-US" b="1" dirty="0"/>
            <a:t>M &amp; E tools</a:t>
          </a:r>
          <a:endParaRPr lang="en-US" dirty="0"/>
        </a:p>
      </dgm:t>
    </dgm:pt>
    <dgm:pt modelId="{4330CD5A-AC5A-41FE-AD4D-3EEFD4919C8E}" type="parTrans" cxnId="{9E252A42-7F9A-4DBA-BD3E-A317D2221E3C}">
      <dgm:prSet/>
      <dgm:spPr/>
      <dgm:t>
        <a:bodyPr/>
        <a:lstStyle/>
        <a:p>
          <a:endParaRPr lang="en-US"/>
        </a:p>
      </dgm:t>
    </dgm:pt>
    <dgm:pt modelId="{5CE41589-9279-4BE1-83D0-31A4AF6AD306}" type="sibTrans" cxnId="{9E252A42-7F9A-4DBA-BD3E-A317D2221E3C}">
      <dgm:prSet/>
      <dgm:spPr/>
      <dgm:t>
        <a:bodyPr/>
        <a:lstStyle/>
        <a:p>
          <a:endParaRPr lang="en-US"/>
        </a:p>
      </dgm:t>
    </dgm:pt>
    <dgm:pt modelId="{7F4BA3EF-A54E-48BB-B03B-1A7F6FB9A989}">
      <dgm:prSet/>
      <dgm:spPr/>
      <dgm:t>
        <a:bodyPr/>
        <a:lstStyle/>
        <a:p>
          <a:pPr rtl="0"/>
          <a:r>
            <a:rPr lang="en-US" b="1" dirty="0"/>
            <a:t>Banners</a:t>
          </a:r>
          <a:endParaRPr lang="en-US" dirty="0"/>
        </a:p>
      </dgm:t>
    </dgm:pt>
    <dgm:pt modelId="{9A1BF14B-37AD-4E35-A066-70819929D1B2}" type="parTrans" cxnId="{249C4D32-7B18-4878-83CD-C2A50DB4E30F}">
      <dgm:prSet/>
      <dgm:spPr/>
      <dgm:t>
        <a:bodyPr/>
        <a:lstStyle/>
        <a:p>
          <a:endParaRPr lang="en-US"/>
        </a:p>
      </dgm:t>
    </dgm:pt>
    <dgm:pt modelId="{4BB8831F-E1C0-4663-B026-C3D0EE02F6EB}" type="sibTrans" cxnId="{249C4D32-7B18-4878-83CD-C2A50DB4E30F}">
      <dgm:prSet/>
      <dgm:spPr/>
      <dgm:t>
        <a:bodyPr/>
        <a:lstStyle/>
        <a:p>
          <a:endParaRPr lang="en-US"/>
        </a:p>
      </dgm:t>
    </dgm:pt>
    <dgm:pt modelId="{23FFCF5C-6F49-4E55-A645-9DD9728171C8}">
      <dgm:prSet/>
      <dgm:spPr/>
      <dgm:t>
        <a:bodyPr/>
        <a:lstStyle/>
        <a:p>
          <a:pPr rtl="0"/>
          <a:r>
            <a:rPr lang="en-US" b="1" dirty="0"/>
            <a:t>MUAC taps </a:t>
          </a:r>
          <a:endParaRPr lang="en-US" dirty="0"/>
        </a:p>
      </dgm:t>
    </dgm:pt>
    <dgm:pt modelId="{BDE28DE8-0690-4C82-A10B-52E82B81EF3D}" type="parTrans" cxnId="{A0B2327E-781A-4C0D-AF55-DEFAD40D929E}">
      <dgm:prSet/>
      <dgm:spPr/>
      <dgm:t>
        <a:bodyPr/>
        <a:lstStyle/>
        <a:p>
          <a:endParaRPr lang="en-US"/>
        </a:p>
      </dgm:t>
    </dgm:pt>
    <dgm:pt modelId="{271FB7E0-B203-4ADC-9590-4E97B0704F5A}" type="sibTrans" cxnId="{A0B2327E-781A-4C0D-AF55-DEFAD40D929E}">
      <dgm:prSet/>
      <dgm:spPr/>
      <dgm:t>
        <a:bodyPr/>
        <a:lstStyle/>
        <a:p>
          <a:endParaRPr lang="en-US"/>
        </a:p>
      </dgm:t>
    </dgm:pt>
    <dgm:pt modelId="{17BAD337-8354-47BD-B582-E327AFF93639}">
      <dgm:prSet/>
      <dgm:spPr/>
      <dgm:t>
        <a:bodyPr/>
        <a:lstStyle/>
        <a:p>
          <a:pPr rtl="0"/>
          <a:r>
            <a:rPr lang="en-US" b="1" dirty="0"/>
            <a:t>Resource mobilization</a:t>
          </a:r>
          <a:endParaRPr lang="en-US" dirty="0"/>
        </a:p>
      </dgm:t>
    </dgm:pt>
    <dgm:pt modelId="{11773505-22D8-4BD4-A4B0-07F8D910B88B}" type="parTrans" cxnId="{000D4C24-01A7-442E-B8A1-A21CC3F4B172}">
      <dgm:prSet/>
      <dgm:spPr/>
      <dgm:t>
        <a:bodyPr/>
        <a:lstStyle/>
        <a:p>
          <a:endParaRPr lang="en-US"/>
        </a:p>
      </dgm:t>
    </dgm:pt>
    <dgm:pt modelId="{06B19832-9344-45B2-B99D-87166A9448E8}" type="sibTrans" cxnId="{000D4C24-01A7-442E-B8A1-A21CC3F4B172}">
      <dgm:prSet/>
      <dgm:spPr/>
      <dgm:t>
        <a:bodyPr/>
        <a:lstStyle/>
        <a:p>
          <a:endParaRPr lang="en-US"/>
        </a:p>
      </dgm:t>
    </dgm:pt>
    <dgm:pt modelId="{A9586C2B-6776-4A3B-8A6F-8336032D9DD8}">
      <dgm:prSet/>
      <dgm:spPr/>
      <dgm:t>
        <a:bodyPr/>
        <a:lstStyle/>
        <a:p>
          <a:pPr rtl="0"/>
          <a:r>
            <a:rPr lang="en-US" b="1" dirty="0"/>
            <a:t>Total of 1, 816,583 USD was mobilized for nutrition</a:t>
          </a:r>
          <a:endParaRPr lang="en-US" dirty="0"/>
        </a:p>
      </dgm:t>
    </dgm:pt>
    <dgm:pt modelId="{498180F2-15A4-417C-85F1-C69137461E82}" type="parTrans" cxnId="{08D24B5B-8AB5-4D67-B376-0DC89B84C302}">
      <dgm:prSet/>
      <dgm:spPr/>
      <dgm:t>
        <a:bodyPr/>
        <a:lstStyle/>
        <a:p>
          <a:endParaRPr lang="en-US"/>
        </a:p>
      </dgm:t>
    </dgm:pt>
    <dgm:pt modelId="{D3E93AAB-B879-49FF-ADCC-F48A4A1D0E0C}" type="sibTrans" cxnId="{08D24B5B-8AB5-4D67-B376-0DC89B84C302}">
      <dgm:prSet/>
      <dgm:spPr/>
      <dgm:t>
        <a:bodyPr/>
        <a:lstStyle/>
        <a:p>
          <a:endParaRPr lang="en-US"/>
        </a:p>
      </dgm:t>
    </dgm:pt>
    <dgm:pt modelId="{E33B4B45-FFA9-4386-B76B-81F24EFEF37F}">
      <dgm:prSet/>
      <dgm:spPr/>
      <dgm:t>
        <a:bodyPr/>
        <a:lstStyle/>
        <a:p>
          <a:pPr rtl="0"/>
          <a:r>
            <a:rPr lang="en-US" b="1" dirty="0"/>
            <a:t>In kind contributions included Vitamin A capsule, Vehicles, MUAC tape, print materials </a:t>
          </a:r>
          <a:endParaRPr lang="en-US" dirty="0"/>
        </a:p>
      </dgm:t>
    </dgm:pt>
    <dgm:pt modelId="{16F24605-E99B-4AC3-8E8B-A213C2C77425}" type="parTrans" cxnId="{3C9EA8BC-BAFD-410D-B08C-524FC255E2B2}">
      <dgm:prSet/>
      <dgm:spPr/>
      <dgm:t>
        <a:bodyPr/>
        <a:lstStyle/>
        <a:p>
          <a:endParaRPr lang="en-US"/>
        </a:p>
      </dgm:t>
    </dgm:pt>
    <dgm:pt modelId="{B379C7DA-816C-420A-B867-34538F9FA603}" type="sibTrans" cxnId="{3C9EA8BC-BAFD-410D-B08C-524FC255E2B2}">
      <dgm:prSet/>
      <dgm:spPr/>
      <dgm:t>
        <a:bodyPr/>
        <a:lstStyle/>
        <a:p>
          <a:endParaRPr lang="en-US"/>
        </a:p>
      </dgm:t>
    </dgm:pt>
    <dgm:pt modelId="{E99EF7C7-D764-43CF-B8FF-226AFA80D146}">
      <dgm:prSet/>
      <dgm:spPr/>
      <dgm:t>
        <a:bodyPr/>
        <a:lstStyle/>
        <a:p>
          <a:pPr rtl="0"/>
          <a:r>
            <a:rPr lang="en-US" b="1" dirty="0"/>
            <a:t>Resource was used mainly to cover for additional providers for nutrition services </a:t>
          </a:r>
          <a:endParaRPr lang="en-US" dirty="0"/>
        </a:p>
      </dgm:t>
    </dgm:pt>
    <dgm:pt modelId="{B07A4CA3-5AE4-4AEB-8035-2970D317B575}" type="parTrans" cxnId="{8D259764-C0C3-4B6C-A645-ED883DF5A334}">
      <dgm:prSet/>
      <dgm:spPr/>
      <dgm:t>
        <a:bodyPr/>
        <a:lstStyle/>
        <a:p>
          <a:endParaRPr lang="en-US"/>
        </a:p>
      </dgm:t>
    </dgm:pt>
    <dgm:pt modelId="{EE4B9CAF-C65E-411F-AFB4-FAF4E88C91C8}" type="sibTrans" cxnId="{8D259764-C0C3-4B6C-A645-ED883DF5A334}">
      <dgm:prSet/>
      <dgm:spPr/>
      <dgm:t>
        <a:bodyPr/>
        <a:lstStyle/>
        <a:p>
          <a:endParaRPr lang="en-US"/>
        </a:p>
      </dgm:t>
    </dgm:pt>
    <dgm:pt modelId="{37B8135F-CD64-4D5E-A438-88F54381B05B}" type="pres">
      <dgm:prSet presAssocID="{13201DAB-9937-4E8A-9C02-ED2F6452F78B}" presName="linear" presStyleCnt="0">
        <dgm:presLayoutVars>
          <dgm:animLvl val="lvl"/>
          <dgm:resizeHandles val="exact"/>
        </dgm:presLayoutVars>
      </dgm:prSet>
      <dgm:spPr/>
    </dgm:pt>
    <dgm:pt modelId="{D4108DDB-87E6-4418-AF90-DE814539592C}" type="pres">
      <dgm:prSet presAssocID="{DE8D0974-F738-42FA-AE03-1DC6A7ABD8F3}" presName="parentText" presStyleLbl="node1" presStyleIdx="0" presStyleCnt="2">
        <dgm:presLayoutVars>
          <dgm:chMax val="0"/>
          <dgm:bulletEnabled val="1"/>
        </dgm:presLayoutVars>
      </dgm:prSet>
      <dgm:spPr/>
    </dgm:pt>
    <dgm:pt modelId="{E4FCDB4C-6F60-4855-8DBE-BDCB070FB5B1}" type="pres">
      <dgm:prSet presAssocID="{DE8D0974-F738-42FA-AE03-1DC6A7ABD8F3}" presName="childText" presStyleLbl="revTx" presStyleIdx="0" presStyleCnt="2">
        <dgm:presLayoutVars>
          <dgm:bulletEnabled val="1"/>
        </dgm:presLayoutVars>
      </dgm:prSet>
      <dgm:spPr/>
    </dgm:pt>
    <dgm:pt modelId="{18ABA099-ADEA-4042-AAD4-F8598D8A7DCF}" type="pres">
      <dgm:prSet presAssocID="{17BAD337-8354-47BD-B582-E327AFF93639}" presName="parentText" presStyleLbl="node1" presStyleIdx="1" presStyleCnt="2">
        <dgm:presLayoutVars>
          <dgm:chMax val="0"/>
          <dgm:bulletEnabled val="1"/>
        </dgm:presLayoutVars>
      </dgm:prSet>
      <dgm:spPr/>
    </dgm:pt>
    <dgm:pt modelId="{855D136F-720F-49E8-9681-F308C8175273}" type="pres">
      <dgm:prSet presAssocID="{17BAD337-8354-47BD-B582-E327AFF93639}" presName="childText" presStyleLbl="revTx" presStyleIdx="1" presStyleCnt="2">
        <dgm:presLayoutVars>
          <dgm:bulletEnabled val="1"/>
        </dgm:presLayoutVars>
      </dgm:prSet>
      <dgm:spPr/>
    </dgm:pt>
  </dgm:ptLst>
  <dgm:cxnLst>
    <dgm:cxn modelId="{000D4C24-01A7-442E-B8A1-A21CC3F4B172}" srcId="{13201DAB-9937-4E8A-9C02-ED2F6452F78B}" destId="{17BAD337-8354-47BD-B582-E327AFF93639}" srcOrd="1" destOrd="0" parTransId="{11773505-22D8-4BD4-A4B0-07F8D910B88B}" sibTransId="{06B19832-9344-45B2-B99D-87166A9448E8}"/>
    <dgm:cxn modelId="{F4FD7A2A-371F-49C5-8429-DEA819CF2796}" type="presOf" srcId="{13201DAB-9937-4E8A-9C02-ED2F6452F78B}" destId="{37B8135F-CD64-4D5E-A438-88F54381B05B}" srcOrd="0" destOrd="0" presId="urn:microsoft.com/office/officeart/2005/8/layout/vList2"/>
    <dgm:cxn modelId="{249C4D32-7B18-4878-83CD-C2A50DB4E30F}" srcId="{366C2D50-F0F7-4903-984D-6E6084CC47D0}" destId="{7F4BA3EF-A54E-48BB-B03B-1A7F6FB9A989}" srcOrd="3" destOrd="0" parTransId="{9A1BF14B-37AD-4E35-A066-70819929D1B2}" sibTransId="{4BB8831F-E1C0-4663-B026-C3D0EE02F6EB}"/>
    <dgm:cxn modelId="{88FF143D-1F49-4862-8C26-1FBD468F948A}" type="presOf" srcId="{366C2D50-F0F7-4903-984D-6E6084CC47D0}" destId="{E4FCDB4C-6F60-4855-8DBE-BDCB070FB5B1}" srcOrd="0" destOrd="0" presId="urn:microsoft.com/office/officeart/2005/8/layout/vList2"/>
    <dgm:cxn modelId="{08D24B5B-8AB5-4D67-B376-0DC89B84C302}" srcId="{17BAD337-8354-47BD-B582-E327AFF93639}" destId="{A9586C2B-6776-4A3B-8A6F-8336032D9DD8}" srcOrd="0" destOrd="0" parTransId="{498180F2-15A4-417C-85F1-C69137461E82}" sibTransId="{D3E93AAB-B879-49FF-ADCC-F48A4A1D0E0C}"/>
    <dgm:cxn modelId="{9E252A42-7F9A-4DBA-BD3E-A317D2221E3C}" srcId="{366C2D50-F0F7-4903-984D-6E6084CC47D0}" destId="{51D625F8-3731-4638-B94D-E772FAEB2F9E}" srcOrd="2" destOrd="0" parTransId="{4330CD5A-AC5A-41FE-AD4D-3EEFD4919C8E}" sibTransId="{5CE41589-9279-4BE1-83D0-31A4AF6AD306}"/>
    <dgm:cxn modelId="{8D259764-C0C3-4B6C-A645-ED883DF5A334}" srcId="{17BAD337-8354-47BD-B582-E327AFF93639}" destId="{E99EF7C7-D764-43CF-B8FF-226AFA80D146}" srcOrd="2" destOrd="0" parTransId="{B07A4CA3-5AE4-4AEB-8035-2970D317B575}" sibTransId="{EE4B9CAF-C65E-411F-AFB4-FAF4E88C91C8}"/>
    <dgm:cxn modelId="{A69E6D70-39C0-482A-BCDE-B900D329A33E}" type="presOf" srcId="{51D625F8-3731-4638-B94D-E772FAEB2F9E}" destId="{E4FCDB4C-6F60-4855-8DBE-BDCB070FB5B1}" srcOrd="0" destOrd="3" presId="urn:microsoft.com/office/officeart/2005/8/layout/vList2"/>
    <dgm:cxn modelId="{29058C52-C084-43D2-9D67-6D8860B0CBEB}" type="presOf" srcId="{79DF9B99-C29F-4967-AEB1-0BB5AF057404}" destId="{E4FCDB4C-6F60-4855-8DBE-BDCB070FB5B1}" srcOrd="0" destOrd="2" presId="urn:microsoft.com/office/officeart/2005/8/layout/vList2"/>
    <dgm:cxn modelId="{02D35C73-C3A4-4FD7-9EDA-1263276B7E1D}" type="presOf" srcId="{E99EF7C7-D764-43CF-B8FF-226AFA80D146}" destId="{855D136F-720F-49E8-9681-F308C8175273}" srcOrd="0" destOrd="2" presId="urn:microsoft.com/office/officeart/2005/8/layout/vList2"/>
    <dgm:cxn modelId="{64CFDA74-3C3F-4FA3-93C5-8EDF3A0160E5}" type="presOf" srcId="{DE8D0974-F738-42FA-AE03-1DC6A7ABD8F3}" destId="{D4108DDB-87E6-4418-AF90-DE814539592C}" srcOrd="0" destOrd="0" presId="urn:microsoft.com/office/officeart/2005/8/layout/vList2"/>
    <dgm:cxn modelId="{AF5A1775-6C6B-4939-8A34-44C4FE94B8FE}" type="presOf" srcId="{17BAD337-8354-47BD-B582-E327AFF93639}" destId="{18ABA099-ADEA-4042-AAD4-F8598D8A7DCF}" srcOrd="0" destOrd="0" presId="urn:microsoft.com/office/officeart/2005/8/layout/vList2"/>
    <dgm:cxn modelId="{A0B2327E-781A-4C0D-AF55-DEFAD40D929E}" srcId="{366C2D50-F0F7-4903-984D-6E6084CC47D0}" destId="{23FFCF5C-6F49-4E55-A645-9DD9728171C8}" srcOrd="4" destOrd="0" parTransId="{BDE28DE8-0690-4C82-A10B-52E82B81EF3D}" sibTransId="{271FB7E0-B203-4ADC-9590-4E97B0704F5A}"/>
    <dgm:cxn modelId="{12C36487-587C-4536-A35A-B1DA75450E5B}" type="presOf" srcId="{E33B4B45-FFA9-4386-B76B-81F24EFEF37F}" destId="{855D136F-720F-49E8-9681-F308C8175273}" srcOrd="0" destOrd="1" presId="urn:microsoft.com/office/officeart/2005/8/layout/vList2"/>
    <dgm:cxn modelId="{117F6F87-E0EB-401F-A59A-16594D6D6171}" srcId="{DE8D0974-F738-42FA-AE03-1DC6A7ABD8F3}" destId="{366C2D50-F0F7-4903-984D-6E6084CC47D0}" srcOrd="0" destOrd="0" parTransId="{7825A2CA-3A9E-42A4-ACF0-867C03A3B016}" sibTransId="{677B3907-A4BC-4D1E-BF09-4C8979FCD490}"/>
    <dgm:cxn modelId="{ECE0D494-C1D2-4741-9C16-2C4027760521}" type="presOf" srcId="{7F4BA3EF-A54E-48BB-B03B-1A7F6FB9A989}" destId="{E4FCDB4C-6F60-4855-8DBE-BDCB070FB5B1}" srcOrd="0" destOrd="4" presId="urn:microsoft.com/office/officeart/2005/8/layout/vList2"/>
    <dgm:cxn modelId="{BC5CE1A9-DA90-429A-BA00-08E9C4BA506A}" srcId="{366C2D50-F0F7-4903-984D-6E6084CC47D0}" destId="{3DA38D66-5D40-412D-905F-D87311CB5BEB}" srcOrd="0" destOrd="0" parTransId="{D50201CB-0C0C-493D-A109-4A4B046C0435}" sibTransId="{860F7E09-5FB8-41D0-BBF2-A64FA70340A1}"/>
    <dgm:cxn modelId="{7A04B4B0-5769-4F73-A87A-32EF527761BC}" type="presOf" srcId="{3DA38D66-5D40-412D-905F-D87311CB5BEB}" destId="{E4FCDB4C-6F60-4855-8DBE-BDCB070FB5B1}" srcOrd="0" destOrd="1" presId="urn:microsoft.com/office/officeart/2005/8/layout/vList2"/>
    <dgm:cxn modelId="{76C548B3-0065-42BF-800E-54D8EF5B8ACD}" srcId="{13201DAB-9937-4E8A-9C02-ED2F6452F78B}" destId="{DE8D0974-F738-42FA-AE03-1DC6A7ABD8F3}" srcOrd="0" destOrd="0" parTransId="{C3A718A4-A012-46F8-BACF-35751F1554E6}" sibTransId="{4E0BE1B8-8F0A-439F-90D9-994E035C6601}"/>
    <dgm:cxn modelId="{3C9EA8BC-BAFD-410D-B08C-524FC255E2B2}" srcId="{17BAD337-8354-47BD-B582-E327AFF93639}" destId="{E33B4B45-FFA9-4386-B76B-81F24EFEF37F}" srcOrd="1" destOrd="0" parTransId="{16F24605-E99B-4AC3-8E8B-A213C2C77425}" sibTransId="{B379C7DA-816C-420A-B867-34538F9FA603}"/>
    <dgm:cxn modelId="{ED1974CB-72B8-4187-80D7-4583CBA9AA2D}" type="presOf" srcId="{A9586C2B-6776-4A3B-8A6F-8336032D9DD8}" destId="{855D136F-720F-49E8-9681-F308C8175273}" srcOrd="0" destOrd="0" presId="urn:microsoft.com/office/officeart/2005/8/layout/vList2"/>
    <dgm:cxn modelId="{ECC6BDCD-7F99-4D22-9D18-ADE7C7301DF6}" srcId="{366C2D50-F0F7-4903-984D-6E6084CC47D0}" destId="{79DF9B99-C29F-4967-AEB1-0BB5AF057404}" srcOrd="1" destOrd="0" parTransId="{C05B45A9-F91B-4121-8434-543C8DBDF30F}" sibTransId="{340436EA-B212-4B10-8A03-483A2934A5CE}"/>
    <dgm:cxn modelId="{5A7314D9-D0E8-4C27-9931-C35392853057}" type="presOf" srcId="{23FFCF5C-6F49-4E55-A645-9DD9728171C8}" destId="{E4FCDB4C-6F60-4855-8DBE-BDCB070FB5B1}" srcOrd="0" destOrd="5" presId="urn:microsoft.com/office/officeart/2005/8/layout/vList2"/>
    <dgm:cxn modelId="{D6CA22EA-ADDE-43CA-A16C-C0B33A72A883}" type="presParOf" srcId="{37B8135F-CD64-4D5E-A438-88F54381B05B}" destId="{D4108DDB-87E6-4418-AF90-DE814539592C}" srcOrd="0" destOrd="0" presId="urn:microsoft.com/office/officeart/2005/8/layout/vList2"/>
    <dgm:cxn modelId="{19F872BE-2B6A-4FDC-8E41-12E371DCC938}" type="presParOf" srcId="{37B8135F-CD64-4D5E-A438-88F54381B05B}" destId="{E4FCDB4C-6F60-4855-8DBE-BDCB070FB5B1}" srcOrd="1" destOrd="0" presId="urn:microsoft.com/office/officeart/2005/8/layout/vList2"/>
    <dgm:cxn modelId="{A90EDC0C-34EE-4500-BF27-7BBD95BEFBA6}" type="presParOf" srcId="{37B8135F-CD64-4D5E-A438-88F54381B05B}" destId="{18ABA099-ADEA-4042-AAD4-F8598D8A7DCF}" srcOrd="2" destOrd="0" presId="urn:microsoft.com/office/officeart/2005/8/layout/vList2"/>
    <dgm:cxn modelId="{4AB31AFA-985C-4EAB-AA3F-8493ADB1A445}" type="presParOf" srcId="{37B8135F-CD64-4D5E-A438-88F54381B05B}" destId="{855D136F-720F-49E8-9681-F308C817527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9C773-0AFD-48C2-9EA5-EB45D4FDE1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2418F36-1FA4-4186-AA21-75FD6D575CA3}">
      <dgm:prSet/>
      <dgm:spPr/>
      <dgm:t>
        <a:bodyPr/>
        <a:lstStyle/>
        <a:p>
          <a:pPr rtl="0"/>
          <a:r>
            <a:rPr lang="en-GB" b="1" dirty="0"/>
            <a:t>Supportive Suppervision </a:t>
          </a:r>
          <a:endParaRPr lang="en-US" dirty="0"/>
        </a:p>
      </dgm:t>
    </dgm:pt>
    <dgm:pt modelId="{08452F77-0A73-4BB2-AF53-7695F2E4FF22}" type="parTrans" cxnId="{B90FF27A-BE92-4D90-B27C-4C5AE39B0E99}">
      <dgm:prSet/>
      <dgm:spPr/>
      <dgm:t>
        <a:bodyPr/>
        <a:lstStyle/>
        <a:p>
          <a:endParaRPr lang="en-US"/>
        </a:p>
      </dgm:t>
    </dgm:pt>
    <dgm:pt modelId="{DB8E616A-BCD8-44CF-9D45-EA0A0A3196DB}" type="sibTrans" cxnId="{B90FF27A-BE92-4D90-B27C-4C5AE39B0E99}">
      <dgm:prSet/>
      <dgm:spPr/>
      <dgm:t>
        <a:bodyPr/>
        <a:lstStyle/>
        <a:p>
          <a:endParaRPr lang="en-US"/>
        </a:p>
      </dgm:t>
    </dgm:pt>
    <dgm:pt modelId="{8463CCD2-CE82-4955-B50F-A079BDC0613B}" type="pres">
      <dgm:prSet presAssocID="{03D9C773-0AFD-48C2-9EA5-EB45D4FDE153}" presName="linear" presStyleCnt="0">
        <dgm:presLayoutVars>
          <dgm:animLvl val="lvl"/>
          <dgm:resizeHandles val="exact"/>
        </dgm:presLayoutVars>
      </dgm:prSet>
      <dgm:spPr/>
    </dgm:pt>
    <dgm:pt modelId="{6AD08085-D5E0-434D-8E76-DD100B8AE1D2}" type="pres">
      <dgm:prSet presAssocID="{B2418F36-1FA4-4186-AA21-75FD6D575CA3}" presName="parentText" presStyleLbl="node1" presStyleIdx="0" presStyleCnt="1">
        <dgm:presLayoutVars>
          <dgm:chMax val="0"/>
          <dgm:bulletEnabled val="1"/>
        </dgm:presLayoutVars>
      </dgm:prSet>
      <dgm:spPr/>
    </dgm:pt>
  </dgm:ptLst>
  <dgm:cxnLst>
    <dgm:cxn modelId="{EFC5BA78-1C5F-4A26-B100-52313DAC9CDF}" type="presOf" srcId="{B2418F36-1FA4-4186-AA21-75FD6D575CA3}" destId="{6AD08085-D5E0-434D-8E76-DD100B8AE1D2}" srcOrd="0" destOrd="0" presId="urn:microsoft.com/office/officeart/2005/8/layout/vList2"/>
    <dgm:cxn modelId="{B90FF27A-BE92-4D90-B27C-4C5AE39B0E99}" srcId="{03D9C773-0AFD-48C2-9EA5-EB45D4FDE153}" destId="{B2418F36-1FA4-4186-AA21-75FD6D575CA3}" srcOrd="0" destOrd="0" parTransId="{08452F77-0A73-4BB2-AF53-7695F2E4FF22}" sibTransId="{DB8E616A-BCD8-44CF-9D45-EA0A0A3196DB}"/>
    <dgm:cxn modelId="{CA82F886-A48C-44C3-B941-B81B5EA343B0}" type="presOf" srcId="{03D9C773-0AFD-48C2-9EA5-EB45D4FDE153}" destId="{8463CCD2-CE82-4955-B50F-A079BDC0613B}" srcOrd="0" destOrd="0" presId="urn:microsoft.com/office/officeart/2005/8/layout/vList2"/>
    <dgm:cxn modelId="{1F968B8C-55BF-4171-BD2B-7CDAC17F4F86}" type="presParOf" srcId="{8463CCD2-CE82-4955-B50F-A079BDC0613B}" destId="{6AD08085-D5E0-434D-8E76-DD100B8AE1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1FE1-61B5-47F1-A1C2-B9D866DE41AB}">
      <dsp:nvSpPr>
        <dsp:cNvPr id="0" name=""/>
        <dsp:cNvSpPr/>
      </dsp:nvSpPr>
      <dsp:spPr>
        <a:xfrm>
          <a:off x="3419" y="55717"/>
          <a:ext cx="2712924" cy="21897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Community engagement and involvement: </a:t>
          </a:r>
          <a:r>
            <a:rPr lang="en-US" sz="1400" kern="1200" dirty="0"/>
            <a:t>2,967 ( 2500 mother to mother support groups (MtMSGs) and 467 father to father support groups (FTFSGs)) reaching estimated 25,000 Pregnant nd lactating women and 4,670 fathers of young children under the age of two years</a:t>
          </a:r>
        </a:p>
      </dsp:txBody>
      <dsp:txXfrm>
        <a:off x="3419" y="55717"/>
        <a:ext cx="2712924" cy="2189720"/>
      </dsp:txXfrm>
    </dsp:sp>
    <dsp:sp modelId="{4C96E73D-7BC3-4854-9583-8E07D94A63E9}">
      <dsp:nvSpPr>
        <dsp:cNvPr id="0" name=""/>
        <dsp:cNvSpPr/>
      </dsp:nvSpPr>
      <dsp:spPr>
        <a:xfrm>
          <a:off x="2987636" y="113771"/>
          <a:ext cx="2712924" cy="20736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Infant and young child Feeding (IYCF)</a:t>
          </a:r>
          <a:r>
            <a:rPr lang="en-US" sz="1400" kern="1200" dirty="0"/>
            <a:t> promotion:_17,203 monthly</a:t>
          </a:r>
        </a:p>
      </dsp:txBody>
      <dsp:txXfrm>
        <a:off x="2987636" y="113771"/>
        <a:ext cx="2712924" cy="2073613"/>
      </dsp:txXfrm>
    </dsp:sp>
    <dsp:sp modelId="{C8534565-72E0-45BD-9070-B49C1AA0028E}">
      <dsp:nvSpPr>
        <dsp:cNvPr id="0" name=""/>
        <dsp:cNvSpPr/>
      </dsp:nvSpPr>
      <dsp:spPr>
        <a:xfrm>
          <a:off x="5971854" y="26686"/>
          <a:ext cx="2712924" cy="224778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Micronutrient deficiency control and prevention of undernutrition supported:</a:t>
          </a:r>
          <a:r>
            <a:rPr lang="en-US" sz="1400" kern="1200" dirty="0"/>
            <a:t> 98,175 (90.6%)  children 6-59 were supplemented with Vitamin A and deworming tablets</a:t>
          </a:r>
        </a:p>
      </dsp:txBody>
      <dsp:txXfrm>
        <a:off x="5971854" y="26686"/>
        <a:ext cx="2712924" cy="2247783"/>
      </dsp:txXfrm>
    </dsp:sp>
    <dsp:sp modelId="{990FFD8C-EBF2-459B-BA35-5BCD613A9D37}">
      <dsp:nvSpPr>
        <dsp:cNvPr id="0" name=""/>
        <dsp:cNvSpPr/>
      </dsp:nvSpPr>
      <dsp:spPr>
        <a:xfrm>
          <a:off x="8956071" y="171833"/>
          <a:ext cx="2712924" cy="19574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38,841 Households (~201,415 Individuals) Supported  Small scale Gardening, animal husbandry and Poultry distribution  </a:t>
          </a:r>
          <a:endParaRPr lang="en-US" sz="1400" kern="1200" dirty="0"/>
        </a:p>
      </dsp:txBody>
      <dsp:txXfrm>
        <a:off x="8956071" y="171833"/>
        <a:ext cx="2712924" cy="1957489"/>
      </dsp:txXfrm>
    </dsp:sp>
    <dsp:sp modelId="{41FE02A9-6E5F-4BB8-B6C6-3BD6D0DE0E53}">
      <dsp:nvSpPr>
        <dsp:cNvPr id="0" name=""/>
        <dsp:cNvSpPr/>
      </dsp:nvSpPr>
      <dsp:spPr>
        <a:xfrm>
          <a:off x="3419" y="2545762"/>
          <a:ext cx="2712924" cy="269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Cash based interventions targeting households with children 6-23 months, PLW: </a:t>
          </a:r>
          <a:r>
            <a:rPr lang="en-US" sz="1400" kern="1200" dirty="0"/>
            <a:t>23301 (~124,053 individuals)</a:t>
          </a:r>
        </a:p>
      </dsp:txBody>
      <dsp:txXfrm>
        <a:off x="3419" y="2545762"/>
        <a:ext cx="2712924" cy="2697596"/>
      </dsp:txXfrm>
    </dsp:sp>
    <dsp:sp modelId="{2F4DAF55-2F17-4A41-8D91-324311446E20}">
      <dsp:nvSpPr>
        <dsp:cNvPr id="0" name=""/>
        <dsp:cNvSpPr/>
      </dsp:nvSpPr>
      <dsp:spPr>
        <a:xfrm>
          <a:off x="2987636" y="2844203"/>
          <a:ext cx="2712924" cy="21007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Capacity Building and systems strengthening on Nutrition themes (CMAM, IYCF, FMUAC, MAMI, MTMSG)</a:t>
          </a:r>
          <a:r>
            <a:rPr lang="en-US" sz="1400" kern="1200" dirty="0"/>
            <a:t>: 2,904 and 28 SENS mangers training December 2022</a:t>
          </a:r>
        </a:p>
      </dsp:txBody>
      <dsp:txXfrm>
        <a:off x="2987636" y="2844203"/>
        <a:ext cx="2712924" cy="2100715"/>
      </dsp:txXfrm>
    </dsp:sp>
    <dsp:sp modelId="{3DD12368-E8E0-4314-8168-4B580B229950}">
      <dsp:nvSpPr>
        <dsp:cNvPr id="0" name=""/>
        <dsp:cNvSpPr/>
      </dsp:nvSpPr>
      <dsp:spPr>
        <a:xfrm>
          <a:off x="5971854" y="2835510"/>
          <a:ext cx="2712924" cy="2118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Countrywide supportive monitoring and impact evaluations </a:t>
          </a:r>
          <a:r>
            <a:rPr lang="en-US" sz="1400" kern="1200" dirty="0"/>
            <a:t>except Shire</a:t>
          </a:r>
        </a:p>
      </dsp:txBody>
      <dsp:txXfrm>
        <a:off x="5971854" y="2835510"/>
        <a:ext cx="2712924" cy="2118099"/>
      </dsp:txXfrm>
    </dsp:sp>
    <dsp:sp modelId="{8DD5B040-28C4-4FDB-9404-F406A2CEBB17}">
      <dsp:nvSpPr>
        <dsp:cNvPr id="0" name=""/>
        <dsp:cNvSpPr/>
      </dsp:nvSpPr>
      <dsp:spPr>
        <a:xfrm>
          <a:off x="8956071" y="2792171"/>
          <a:ext cx="2712924" cy="22047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Simplified approaches through FMUAC and MAMI:29,430 individuals monthly</a:t>
          </a:r>
          <a:endParaRPr lang="en-US" sz="1400" kern="1200" dirty="0"/>
        </a:p>
      </dsp:txBody>
      <dsp:txXfrm>
        <a:off x="8956071" y="2792171"/>
        <a:ext cx="2712924" cy="22047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7ADB-FA66-43CB-9D48-6F5889A7A542}">
      <dsp:nvSpPr>
        <dsp:cNvPr id="0" name=""/>
        <dsp:cNvSpPr/>
      </dsp:nvSpPr>
      <dsp:spPr>
        <a:xfrm>
          <a:off x="0" y="57859"/>
          <a:ext cx="11685182" cy="12331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Nation wide about 407 experts  from partners and gov’t have participated in the campaign </a:t>
          </a:r>
          <a:endParaRPr lang="en-US" sz="3100" kern="1200" dirty="0"/>
        </a:p>
      </dsp:txBody>
      <dsp:txXfrm>
        <a:off x="60199" y="118058"/>
        <a:ext cx="11564784" cy="1112781"/>
      </dsp:txXfrm>
    </dsp:sp>
    <dsp:sp modelId="{6A0F0398-F2D1-4A8E-970D-2DED719829F8}">
      <dsp:nvSpPr>
        <dsp:cNvPr id="0" name=""/>
        <dsp:cNvSpPr/>
      </dsp:nvSpPr>
      <dsp:spPr>
        <a:xfrm>
          <a:off x="0" y="1380319"/>
          <a:ext cx="11685182" cy="12331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The supportive supervision was done through ODK, </a:t>
          </a:r>
          <a:endParaRPr lang="en-US" sz="3100" kern="1200" dirty="0"/>
        </a:p>
      </dsp:txBody>
      <dsp:txXfrm>
        <a:off x="60199" y="1440518"/>
        <a:ext cx="11564784" cy="1112781"/>
      </dsp:txXfrm>
    </dsp:sp>
    <dsp:sp modelId="{A09F0706-A7BE-42E0-8DA3-3AD0E2AEA5CD}">
      <dsp:nvSpPr>
        <dsp:cNvPr id="0" name=""/>
        <dsp:cNvSpPr/>
      </dsp:nvSpPr>
      <dsp:spPr>
        <a:xfrm>
          <a:off x="0" y="2702779"/>
          <a:ext cx="11685182" cy="12331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Google sheet platform was also used for daily reporting of campaign performance and monitoring</a:t>
          </a:r>
          <a:endParaRPr lang="en-US" sz="3100" kern="1200" dirty="0"/>
        </a:p>
      </dsp:txBody>
      <dsp:txXfrm>
        <a:off x="60199" y="2762978"/>
        <a:ext cx="11564784" cy="1112781"/>
      </dsp:txXfrm>
    </dsp:sp>
    <dsp:sp modelId="{9CCEB770-A89F-4D02-99D5-7C1E6983D63F}">
      <dsp:nvSpPr>
        <dsp:cNvPr id="0" name=""/>
        <dsp:cNvSpPr/>
      </dsp:nvSpPr>
      <dsp:spPr>
        <a:xfrm>
          <a:off x="0" y="4025239"/>
          <a:ext cx="11685182" cy="12331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Daily campaign performance monitoring and feed back at all levels </a:t>
          </a:r>
          <a:endParaRPr lang="en-US" sz="3100" kern="1200" dirty="0"/>
        </a:p>
      </dsp:txBody>
      <dsp:txXfrm>
        <a:off x="60199" y="4085438"/>
        <a:ext cx="11564784" cy="11127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F377D-57C5-4728-B99E-18C71642B62A}">
      <dsp:nvSpPr>
        <dsp:cNvPr id="0" name=""/>
        <dsp:cNvSpPr/>
      </dsp:nvSpPr>
      <dsp:spPr>
        <a:xfrm>
          <a:off x="0" y="6524"/>
          <a:ext cx="10667999"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a:t>Integrated Campaign Performance</a:t>
          </a:r>
        </a:p>
      </dsp:txBody>
      <dsp:txXfrm>
        <a:off x="49176" y="55700"/>
        <a:ext cx="10569647" cy="9090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8566C-4890-4790-932C-81CA5710BA3C}">
      <dsp:nvSpPr>
        <dsp:cNvPr id="0" name=""/>
        <dsp:cNvSpPr/>
      </dsp:nvSpPr>
      <dsp:spPr>
        <a:xfrm>
          <a:off x="0" y="3091"/>
          <a:ext cx="12168608"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Campaign Performance…</a:t>
          </a:r>
        </a:p>
      </dsp:txBody>
      <dsp:txXfrm>
        <a:off x="33955" y="37046"/>
        <a:ext cx="12100698" cy="627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7DC2-1B3E-4A7D-8582-E39234F5A6E2}">
      <dsp:nvSpPr>
        <dsp:cNvPr id="0" name=""/>
        <dsp:cNvSpPr/>
      </dsp:nvSpPr>
      <dsp:spPr>
        <a:xfrm>
          <a:off x="0" y="4205"/>
          <a:ext cx="12192000"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Challenges</a:t>
          </a:r>
        </a:p>
      </dsp:txBody>
      <dsp:txXfrm>
        <a:off x="42151" y="46356"/>
        <a:ext cx="12107698" cy="7791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DD5BB-0248-4816-ACE0-2FA7EE4E0027}">
      <dsp:nvSpPr>
        <dsp:cNvPr id="0" name=""/>
        <dsp:cNvSpPr/>
      </dsp:nvSpPr>
      <dsp:spPr>
        <a:xfrm>
          <a:off x="0" y="8948"/>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dirty="0"/>
            <a:t>Best practices </a:t>
          </a:r>
        </a:p>
      </dsp:txBody>
      <dsp:txXfrm>
        <a:off x="45663" y="54611"/>
        <a:ext cx="10424274" cy="8440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C0360-E181-4370-99DA-8EA428330E81}">
      <dsp:nvSpPr>
        <dsp:cNvPr id="0" name=""/>
        <dsp:cNvSpPr/>
      </dsp:nvSpPr>
      <dsp:spPr>
        <a:xfrm>
          <a:off x="0" y="2007"/>
          <a:ext cx="10706986" cy="925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The senior management at MOH, RHBs, ZHDs, woreda health office lead the campaign.</a:t>
          </a:r>
        </a:p>
      </dsp:txBody>
      <dsp:txXfrm>
        <a:off x="45162" y="47169"/>
        <a:ext cx="10616662" cy="834820"/>
      </dsp:txXfrm>
    </dsp:sp>
    <dsp:sp modelId="{4639E703-7D7F-450C-9982-09FA6DED494E}">
      <dsp:nvSpPr>
        <dsp:cNvPr id="0" name=""/>
        <dsp:cNvSpPr/>
      </dsp:nvSpPr>
      <dsp:spPr>
        <a:xfrm>
          <a:off x="0" y="939160"/>
          <a:ext cx="10706986" cy="925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Pre campaign preparation was optimal </a:t>
          </a:r>
        </a:p>
      </dsp:txBody>
      <dsp:txXfrm>
        <a:off x="45162" y="984322"/>
        <a:ext cx="10616662" cy="834820"/>
      </dsp:txXfrm>
    </dsp:sp>
    <dsp:sp modelId="{7DB1B092-073F-4E3D-AE82-E970A7A1CD0B}">
      <dsp:nvSpPr>
        <dsp:cNvPr id="0" name=""/>
        <dsp:cNvSpPr/>
      </dsp:nvSpPr>
      <dsp:spPr>
        <a:xfrm>
          <a:off x="0" y="1876313"/>
          <a:ext cx="10706986" cy="925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There was consensus on the rationale and need of the integration between center and regions </a:t>
          </a:r>
        </a:p>
      </dsp:txBody>
      <dsp:txXfrm>
        <a:off x="45162" y="1921475"/>
        <a:ext cx="10616662" cy="834820"/>
      </dsp:txXfrm>
    </dsp:sp>
    <dsp:sp modelId="{BAA83A96-F1CB-44FB-94C8-519D640D8752}">
      <dsp:nvSpPr>
        <dsp:cNvPr id="0" name=""/>
        <dsp:cNvSpPr/>
      </dsp:nvSpPr>
      <dsp:spPr>
        <a:xfrm>
          <a:off x="0" y="2813467"/>
          <a:ext cx="10706986" cy="925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Integration was systematically at all stages (preparatory, implementation and post campaign evaluation) and all activities(planning, guidance, training, communication, distribution and monitoring).</a:t>
          </a:r>
        </a:p>
      </dsp:txBody>
      <dsp:txXfrm>
        <a:off x="45162" y="2858629"/>
        <a:ext cx="10616662" cy="834820"/>
      </dsp:txXfrm>
    </dsp:sp>
    <dsp:sp modelId="{33DB0579-E87E-427D-8A8E-2073EDC43383}">
      <dsp:nvSpPr>
        <dsp:cNvPr id="0" name=""/>
        <dsp:cNvSpPr/>
      </dsp:nvSpPr>
      <dsp:spPr>
        <a:xfrm>
          <a:off x="0" y="3750620"/>
          <a:ext cx="10706986" cy="92514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Involvement of all stakeholders </a:t>
          </a:r>
        </a:p>
      </dsp:txBody>
      <dsp:txXfrm>
        <a:off x="45162" y="3795782"/>
        <a:ext cx="10616662" cy="8348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5981-293D-4E2B-A716-B3E017ADE746}">
      <dsp:nvSpPr>
        <dsp:cNvPr id="0" name=""/>
        <dsp:cNvSpPr/>
      </dsp:nvSpPr>
      <dsp:spPr>
        <a:xfrm>
          <a:off x="1763095" y="1207153"/>
          <a:ext cx="2580310" cy="2580310"/>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2"/>
              </a:solidFill>
            </a:rPr>
            <a:t>Community</a:t>
          </a:r>
        </a:p>
      </dsp:txBody>
      <dsp:txXfrm>
        <a:off x="2140973" y="1585031"/>
        <a:ext cx="1824554" cy="1824554"/>
      </dsp:txXfrm>
    </dsp:sp>
    <dsp:sp modelId="{EC69B42A-A5AF-4D52-8AC6-89F290985C95}">
      <dsp:nvSpPr>
        <dsp:cNvPr id="0" name=""/>
        <dsp:cNvSpPr/>
      </dsp:nvSpPr>
      <dsp:spPr>
        <a:xfrm>
          <a:off x="2408172" y="19252"/>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2"/>
              </a:solidFill>
            </a:rPr>
            <a:t>Early detection, referral , admission  &amp; treatment of wasting</a:t>
          </a:r>
          <a:endParaRPr lang="en-US" sz="1000" kern="1200" dirty="0">
            <a:solidFill>
              <a:schemeClr val="tx2"/>
            </a:solidFill>
          </a:endParaRPr>
        </a:p>
      </dsp:txBody>
      <dsp:txXfrm>
        <a:off x="2597111" y="208191"/>
        <a:ext cx="912277" cy="912277"/>
      </dsp:txXfrm>
    </dsp:sp>
    <dsp:sp modelId="{67CC043A-C117-474E-8401-394A4FD7BEDD}">
      <dsp:nvSpPr>
        <dsp:cNvPr id="0" name=""/>
        <dsp:cNvSpPr/>
      </dsp:nvSpPr>
      <dsp:spPr>
        <a:xfrm>
          <a:off x="3399155" y="310231"/>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Treatment of Sever &amp; Moderate Acute Malnutrition</a:t>
          </a:r>
        </a:p>
      </dsp:txBody>
      <dsp:txXfrm>
        <a:off x="3588094" y="499170"/>
        <a:ext cx="912277" cy="912277"/>
      </dsp:txXfrm>
    </dsp:sp>
    <dsp:sp modelId="{C406FFFE-19AB-4897-B445-60D8C55D797B}">
      <dsp:nvSpPr>
        <dsp:cNvPr id="0" name=""/>
        <dsp:cNvSpPr/>
      </dsp:nvSpPr>
      <dsp:spPr>
        <a:xfrm>
          <a:off x="4075508" y="1090784"/>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Maternal  Infant &amp; Young Child Nutrition (MIYCN) and care practices</a:t>
          </a:r>
        </a:p>
      </dsp:txBody>
      <dsp:txXfrm>
        <a:off x="4264447" y="1279723"/>
        <a:ext cx="912277" cy="912277"/>
      </dsp:txXfrm>
    </dsp:sp>
    <dsp:sp modelId="{BB3012A0-3FC6-4E41-BB33-9654E19A5E32}">
      <dsp:nvSpPr>
        <dsp:cNvPr id="0" name=""/>
        <dsp:cNvSpPr/>
      </dsp:nvSpPr>
      <dsp:spPr>
        <a:xfrm>
          <a:off x="4222494" y="2113091"/>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Procurement of lifesaving essential nutrition supplies &amp;  medicines</a:t>
          </a:r>
        </a:p>
      </dsp:txBody>
      <dsp:txXfrm>
        <a:off x="4411433" y="2302030"/>
        <a:ext cx="912277" cy="912277"/>
      </dsp:txXfrm>
    </dsp:sp>
    <dsp:sp modelId="{2E1155C7-E9A4-4F21-AD5E-1C00715AD8AC}">
      <dsp:nvSpPr>
        <dsp:cNvPr id="0" name=""/>
        <dsp:cNvSpPr/>
      </dsp:nvSpPr>
      <dsp:spPr>
        <a:xfrm>
          <a:off x="3793445" y="3052576"/>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2"/>
            </a:solidFill>
          </a:endParaRPr>
        </a:p>
        <a:p>
          <a:pPr marL="0" lvl="0" indent="0" algn="ctr" defTabSz="444500">
            <a:lnSpc>
              <a:spcPct val="90000"/>
            </a:lnSpc>
            <a:spcBef>
              <a:spcPct val="0"/>
            </a:spcBef>
            <a:spcAft>
              <a:spcPct val="35000"/>
            </a:spcAft>
            <a:buNone/>
          </a:pPr>
          <a:r>
            <a:rPr lang="en-US" sz="1000" kern="1200" dirty="0">
              <a:solidFill>
                <a:schemeClr val="tx2"/>
              </a:solidFill>
            </a:rPr>
            <a:t>Nutrition Supply  Management System</a:t>
          </a:r>
        </a:p>
      </dsp:txBody>
      <dsp:txXfrm>
        <a:off x="3982384" y="3241515"/>
        <a:ext cx="912277" cy="912277"/>
      </dsp:txXfrm>
    </dsp:sp>
    <dsp:sp modelId="{17CD2925-BD7B-44CD-939E-EF1C5F93DDB9}">
      <dsp:nvSpPr>
        <dsp:cNvPr id="0" name=""/>
        <dsp:cNvSpPr/>
      </dsp:nvSpPr>
      <dsp:spPr>
        <a:xfrm>
          <a:off x="2924582" y="3610960"/>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Nutrition Surveillance, survey  and EWS </a:t>
          </a:r>
        </a:p>
      </dsp:txBody>
      <dsp:txXfrm>
        <a:off x="3113521" y="3799899"/>
        <a:ext cx="912277" cy="912277"/>
      </dsp:txXfrm>
    </dsp:sp>
    <dsp:sp modelId="{9FFFEB4A-E96E-4D8B-B81E-0CE1DC76EB29}">
      <dsp:nvSpPr>
        <dsp:cNvPr id="0" name=""/>
        <dsp:cNvSpPr/>
      </dsp:nvSpPr>
      <dsp:spPr>
        <a:xfrm>
          <a:off x="1891763" y="3610960"/>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Capacity building </a:t>
          </a:r>
        </a:p>
      </dsp:txBody>
      <dsp:txXfrm>
        <a:off x="2080702" y="3799899"/>
        <a:ext cx="912277" cy="912277"/>
      </dsp:txXfrm>
    </dsp:sp>
    <dsp:sp modelId="{969C56C1-3295-43E6-9FE5-11EA9FCD57E0}">
      <dsp:nvSpPr>
        <dsp:cNvPr id="0" name=""/>
        <dsp:cNvSpPr/>
      </dsp:nvSpPr>
      <dsp:spPr>
        <a:xfrm>
          <a:off x="1022900" y="3052576"/>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Advocacy and lobbying </a:t>
          </a:r>
        </a:p>
      </dsp:txBody>
      <dsp:txXfrm>
        <a:off x="1211839" y="3241515"/>
        <a:ext cx="912277" cy="912277"/>
      </dsp:txXfrm>
    </dsp:sp>
    <dsp:sp modelId="{23405438-BC19-43EB-A345-9D1FBFB10B0E}">
      <dsp:nvSpPr>
        <dsp:cNvPr id="0" name=""/>
        <dsp:cNvSpPr/>
      </dsp:nvSpPr>
      <dsp:spPr>
        <a:xfrm>
          <a:off x="593851" y="2113091"/>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Research, Innovation and Learning </a:t>
          </a:r>
        </a:p>
      </dsp:txBody>
      <dsp:txXfrm>
        <a:off x="782790" y="2302030"/>
        <a:ext cx="912277" cy="912277"/>
      </dsp:txXfrm>
    </dsp:sp>
    <dsp:sp modelId="{C581E267-95E2-41A6-8C22-43B67652522B}">
      <dsp:nvSpPr>
        <dsp:cNvPr id="0" name=""/>
        <dsp:cNvSpPr/>
      </dsp:nvSpPr>
      <dsp:spPr>
        <a:xfrm>
          <a:off x="740837" y="1090784"/>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Coordination, collaboration  and partnership </a:t>
          </a:r>
        </a:p>
      </dsp:txBody>
      <dsp:txXfrm>
        <a:off x="929776" y="1279723"/>
        <a:ext cx="912277" cy="912277"/>
      </dsp:txXfrm>
    </dsp:sp>
    <dsp:sp modelId="{93B481DD-5AFE-4C4A-8A6E-532DC1DA9AE8}">
      <dsp:nvSpPr>
        <dsp:cNvPr id="0" name=""/>
        <dsp:cNvSpPr/>
      </dsp:nvSpPr>
      <dsp:spPr>
        <a:xfrm>
          <a:off x="1417189" y="310231"/>
          <a:ext cx="1290155" cy="129015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Gender &amp; protection mainstreaming activities</a:t>
          </a:r>
        </a:p>
      </dsp:txBody>
      <dsp:txXfrm>
        <a:off x="1606128" y="499170"/>
        <a:ext cx="912277" cy="912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F394-29B9-49F0-A20C-61D1E38CC943}">
      <dsp:nvSpPr>
        <dsp:cNvPr id="0" name=""/>
        <dsp:cNvSpPr/>
      </dsp:nvSpPr>
      <dsp:spPr>
        <a:xfrm>
          <a:off x="0" y="0"/>
          <a:ext cx="12191999" cy="8248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GB" sz="3400" b="1" kern="1200" dirty="0"/>
            <a:t>Introduction</a:t>
          </a:r>
          <a:r>
            <a:rPr lang="en-GB" sz="3400" kern="1200" dirty="0"/>
            <a:t> </a:t>
          </a:r>
          <a:endParaRPr lang="en-US" sz="3400" kern="1200" dirty="0"/>
        </a:p>
      </dsp:txBody>
      <dsp:txXfrm>
        <a:off x="40265" y="40265"/>
        <a:ext cx="12111469" cy="744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D6D38-9188-4CF5-BDE0-830BFC9796ED}">
      <dsp:nvSpPr>
        <dsp:cNvPr id="0" name=""/>
        <dsp:cNvSpPr/>
      </dsp:nvSpPr>
      <dsp:spPr>
        <a:xfrm>
          <a:off x="0" y="0"/>
          <a:ext cx="11924416" cy="82913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Ethiopia  has been facing various natural and human-made disasters such as conflicts, covid-19, flooding, drought etc. that caused significant interruption of essential services including basic nutrition and immunization services</a:t>
          </a:r>
          <a:r>
            <a:rPr lang="en-US" sz="1600" kern="1200" dirty="0"/>
            <a:t>.</a:t>
          </a:r>
        </a:p>
      </dsp:txBody>
      <dsp:txXfrm>
        <a:off x="40475" y="40475"/>
        <a:ext cx="11843466" cy="748180"/>
      </dsp:txXfrm>
    </dsp:sp>
    <dsp:sp modelId="{6454FD57-9CE6-4813-B5E8-69DD8A37A9FE}">
      <dsp:nvSpPr>
        <dsp:cNvPr id="0" name=""/>
        <dsp:cNvSpPr/>
      </dsp:nvSpPr>
      <dsp:spPr>
        <a:xfrm>
          <a:off x="75716" y="840163"/>
          <a:ext cx="11772982" cy="84663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dirty="0"/>
            <a:t>The coverage of high-impact and low-cost nutrition such as Vitamin A Supplementation, Deworming, Growth Monitoring and Promotion and Nutrition screening are low in many parts of Ethiopia.</a:t>
          </a:r>
        </a:p>
      </dsp:txBody>
      <dsp:txXfrm>
        <a:off x="117045" y="881492"/>
        <a:ext cx="11690324" cy="763975"/>
      </dsp:txXfrm>
    </dsp:sp>
    <dsp:sp modelId="{F410052E-D7F4-4DF2-A9BA-D566197B402B}">
      <dsp:nvSpPr>
        <dsp:cNvPr id="0" name=""/>
        <dsp:cNvSpPr/>
      </dsp:nvSpPr>
      <dsp:spPr>
        <a:xfrm>
          <a:off x="0" y="1749681"/>
          <a:ext cx="11924416" cy="1372387"/>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dirty="0"/>
            <a:t>Moreover, there are missed opportunities of nutrition interventions in Expanded Program Immunization (EPI) programs and immunization services during nutrition interventions including nutrition screening and treatment. Moreover, nutrition is missed during EPI campaigns.</a:t>
          </a:r>
          <a:endParaRPr lang="en-US" sz="2000" kern="1200" dirty="0"/>
        </a:p>
      </dsp:txBody>
      <dsp:txXfrm>
        <a:off x="66994" y="1816675"/>
        <a:ext cx="11790428" cy="1238399"/>
      </dsp:txXfrm>
    </dsp:sp>
    <dsp:sp modelId="{7AD23E57-F150-437E-8064-0BC5A6037287}">
      <dsp:nvSpPr>
        <dsp:cNvPr id="0" name=""/>
        <dsp:cNvSpPr/>
      </dsp:nvSpPr>
      <dsp:spPr>
        <a:xfrm>
          <a:off x="0" y="3249019"/>
          <a:ext cx="11924416" cy="78780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dirty="0"/>
            <a:t>Due to the suboptimal immunization coverage a significant amount of susceptible population  has been accumulated over the past 3 years </a:t>
          </a:r>
        </a:p>
      </dsp:txBody>
      <dsp:txXfrm>
        <a:off x="38457" y="3287476"/>
        <a:ext cx="11847502" cy="710888"/>
      </dsp:txXfrm>
    </dsp:sp>
    <dsp:sp modelId="{F1B36DCE-E298-4B73-A071-1EFB1AFFF3F4}">
      <dsp:nvSpPr>
        <dsp:cNvPr id="0" name=""/>
        <dsp:cNvSpPr/>
      </dsp:nvSpPr>
      <dsp:spPr>
        <a:xfrm>
          <a:off x="0" y="4130912"/>
          <a:ext cx="11924416" cy="99484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t>The need for nutrition has currently increased due to the presence of multiple shocks in the country such as Climate</a:t>
          </a:r>
          <a:r>
            <a:rPr lang="en-US" sz="1800" b="1" i="0" u="sng" kern="1200" dirty="0"/>
            <a:t> (</a:t>
          </a:r>
          <a:r>
            <a:rPr lang="en-US" sz="1800" b="0" i="0" kern="1200" dirty="0"/>
            <a:t>Droughts, Floods, Locusts), Conflict, inflation and communicable disease outbreak (COVID 19)''.</a:t>
          </a:r>
          <a:endParaRPr lang="en-US" sz="1800" kern="1200" dirty="0"/>
        </a:p>
      </dsp:txBody>
      <dsp:txXfrm>
        <a:off x="48564" y="4179476"/>
        <a:ext cx="11827288" cy="897715"/>
      </dsp:txXfrm>
    </dsp:sp>
    <dsp:sp modelId="{86BF3706-5E81-4FDA-97AF-B7862FEBCFD6}">
      <dsp:nvSpPr>
        <dsp:cNvPr id="0" name=""/>
        <dsp:cNvSpPr/>
      </dsp:nvSpPr>
      <dsp:spPr>
        <a:xfrm>
          <a:off x="0" y="4920919"/>
          <a:ext cx="11924416" cy="1012046"/>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MOH planned to provide basic nutrition and child health services  integrating using the catch up supplementary immunization activities (SIAs) of measles for 2022  for children 0-59 months age </a:t>
          </a:r>
          <a:endParaRPr lang="en-US" sz="1800" b="0" i="0" kern="1200" dirty="0"/>
        </a:p>
      </dsp:txBody>
      <dsp:txXfrm>
        <a:off x="49404" y="4970323"/>
        <a:ext cx="11825608" cy="913238"/>
      </dsp:txXfrm>
    </dsp:sp>
    <dsp:sp modelId="{35D81C9E-AC92-425C-B8DE-BFD1AABDAE3E}">
      <dsp:nvSpPr>
        <dsp:cNvPr id="0" name=""/>
        <dsp:cNvSpPr/>
      </dsp:nvSpPr>
      <dsp:spPr>
        <a:xfrm>
          <a:off x="0" y="5884988"/>
          <a:ext cx="11924416" cy="44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600"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p>
      </dsp:txBody>
      <dsp:txXfrm>
        <a:off x="0" y="5884988"/>
        <a:ext cx="11924416" cy="44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57C4B-9E09-45F0-94DB-B285AC8A6FC3}">
      <dsp:nvSpPr>
        <dsp:cNvPr id="0" name=""/>
        <dsp:cNvSpPr/>
      </dsp:nvSpPr>
      <dsp:spPr>
        <a:xfrm>
          <a:off x="0" y="6924"/>
          <a:ext cx="121920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b="1" kern="1200" dirty="0"/>
            <a:t>Integrated Nutrition Services </a:t>
          </a:r>
          <a:endParaRPr lang="en-US" sz="3400" kern="1200" dirty="0"/>
        </a:p>
      </dsp:txBody>
      <dsp:txXfrm>
        <a:off x="39809" y="46733"/>
        <a:ext cx="12112382" cy="735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A22D-7A57-4636-B140-AB18E2C484BD}">
      <dsp:nvSpPr>
        <dsp:cNvPr id="0" name=""/>
        <dsp:cNvSpPr/>
      </dsp:nvSpPr>
      <dsp:spPr>
        <a:xfrm>
          <a:off x="0" y="4205"/>
          <a:ext cx="12192001"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GB" sz="3600" kern="1200" dirty="0"/>
            <a:t>Pre and intra campaign Integrate activities</a:t>
          </a:r>
          <a:endParaRPr lang="en-US" sz="3600" kern="1200" dirty="0"/>
        </a:p>
      </dsp:txBody>
      <dsp:txXfrm>
        <a:off x="42151" y="46356"/>
        <a:ext cx="12107699" cy="779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2673-BFE1-45D8-BC24-9E668D9E246E}">
      <dsp:nvSpPr>
        <dsp:cNvPr id="0" name=""/>
        <dsp:cNvSpPr/>
      </dsp:nvSpPr>
      <dsp:spPr>
        <a:xfrm rot="5400000">
          <a:off x="5776771" y="-2533579"/>
          <a:ext cx="3024253" cy="80914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a:t>Task forces established from both immunization and nutrition (</a:t>
          </a:r>
          <a:r>
            <a:rPr lang="en-US" sz="1800" kern="1200" dirty="0"/>
            <a:t>Monitoring and evaluation TWG, Supply &amp; logistics Management TWG, Communication &amp; social mobilization TWG )</a:t>
          </a:r>
        </a:p>
        <a:p>
          <a:pPr marL="171450" lvl="1" indent="-171450" algn="l" defTabSz="800100" rtl="0">
            <a:lnSpc>
              <a:spcPct val="90000"/>
            </a:lnSpc>
            <a:spcBef>
              <a:spcPct val="0"/>
            </a:spcBef>
            <a:spcAft>
              <a:spcPct val="15000"/>
            </a:spcAft>
            <a:buChar char="•"/>
          </a:pPr>
          <a:r>
            <a:rPr lang="en-GB" sz="1800" kern="1200" dirty="0"/>
            <a:t>TOR for coordination of the integrated SIA was  prepared and shared to regions </a:t>
          </a:r>
          <a:endParaRPr lang="en-US" sz="1800" kern="1200" dirty="0"/>
        </a:p>
        <a:p>
          <a:pPr marL="171450" lvl="1" indent="-171450" algn="l" defTabSz="800100" rtl="0">
            <a:lnSpc>
              <a:spcPct val="90000"/>
            </a:lnSpc>
            <a:spcBef>
              <a:spcPct val="0"/>
            </a:spcBef>
            <a:spcAft>
              <a:spcPct val="15000"/>
            </a:spcAft>
            <a:buChar char="•"/>
          </a:pPr>
          <a:r>
            <a:rPr lang="en-GB" sz="1800" kern="1200" dirty="0"/>
            <a:t>Micro planning and implementation TOT provided at national level </a:t>
          </a:r>
          <a:endParaRPr lang="en-US" sz="1800" kern="1200" dirty="0"/>
        </a:p>
        <a:p>
          <a:pPr marL="171450" lvl="1" indent="-171450" algn="l" defTabSz="800100" rtl="0">
            <a:lnSpc>
              <a:spcPct val="90000"/>
            </a:lnSpc>
            <a:spcBef>
              <a:spcPct val="0"/>
            </a:spcBef>
            <a:spcAft>
              <a:spcPct val="15000"/>
            </a:spcAft>
            <a:buChar char="•"/>
          </a:pPr>
          <a:r>
            <a:rPr lang="en-GB" sz="1800" kern="1200" dirty="0"/>
            <a:t>Training cascading (regions at different status level)</a:t>
          </a:r>
          <a:endParaRPr lang="en-US" sz="1800" kern="1200" dirty="0"/>
        </a:p>
        <a:p>
          <a:pPr marL="171450" lvl="1" indent="-171450" algn="l" defTabSz="800100" rtl="0">
            <a:lnSpc>
              <a:spcPct val="90000"/>
            </a:lnSpc>
            <a:spcBef>
              <a:spcPct val="0"/>
            </a:spcBef>
            <a:spcAft>
              <a:spcPct val="15000"/>
            </a:spcAft>
            <a:buChar char="•"/>
          </a:pPr>
          <a:r>
            <a:rPr lang="en-GB" sz="1800" kern="1200" dirty="0"/>
            <a:t>RAT follow up every week</a:t>
          </a:r>
          <a:endParaRPr lang="en-US" sz="1800" kern="1200" dirty="0"/>
        </a:p>
        <a:p>
          <a:pPr marL="171450" lvl="1" indent="-171450" algn="l" defTabSz="800100" rtl="0">
            <a:lnSpc>
              <a:spcPct val="90000"/>
            </a:lnSpc>
            <a:spcBef>
              <a:spcPct val="0"/>
            </a:spcBef>
            <a:spcAft>
              <a:spcPct val="15000"/>
            </a:spcAft>
            <a:buChar char="•"/>
          </a:pPr>
          <a:r>
            <a:rPr lang="en-GB" sz="1800" kern="1200" dirty="0"/>
            <a:t>At the national level the SIA was led by state minister/programs/ and director of maternal, child health and nutrition directorate </a:t>
          </a:r>
          <a:endParaRPr lang="en-US" sz="1800" kern="1200" dirty="0"/>
        </a:p>
      </dsp:txBody>
      <dsp:txXfrm rot="-5400000">
        <a:off x="3243169" y="147655"/>
        <a:ext cx="7943826" cy="2728989"/>
      </dsp:txXfrm>
    </dsp:sp>
    <dsp:sp modelId="{D8599766-998A-41CD-96FF-D45B1BC21588}">
      <dsp:nvSpPr>
        <dsp:cNvPr id="0" name=""/>
        <dsp:cNvSpPr/>
      </dsp:nvSpPr>
      <dsp:spPr>
        <a:xfrm>
          <a:off x="271194" y="726396"/>
          <a:ext cx="2971974" cy="15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b="1" kern="1200" dirty="0"/>
            <a:t>Planning and Coordination </a:t>
          </a:r>
          <a:endParaRPr lang="en-US" sz="3100" kern="1200" dirty="0"/>
        </a:p>
      </dsp:txBody>
      <dsp:txXfrm>
        <a:off x="347909" y="803111"/>
        <a:ext cx="2818544" cy="1418074"/>
      </dsp:txXfrm>
    </dsp:sp>
    <dsp:sp modelId="{038543A4-F505-434F-B89A-1FB9F182F7E5}">
      <dsp:nvSpPr>
        <dsp:cNvPr id="0" name=""/>
        <dsp:cNvSpPr/>
      </dsp:nvSpPr>
      <dsp:spPr>
        <a:xfrm rot="5400000">
          <a:off x="6461641" y="113824"/>
          <a:ext cx="1964209" cy="79998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Different advocacies (health professional associations, PR directors of Minister offices, and media professionals)</a:t>
          </a:r>
          <a:endParaRPr lang="en-US" sz="2000" kern="1200" dirty="0"/>
        </a:p>
        <a:p>
          <a:pPr marL="228600" lvl="1" indent="-228600" algn="l" defTabSz="889000" rtl="0">
            <a:lnSpc>
              <a:spcPct val="90000"/>
            </a:lnSpc>
            <a:spcBef>
              <a:spcPct val="0"/>
            </a:spcBef>
            <a:spcAft>
              <a:spcPct val="15000"/>
            </a:spcAft>
            <a:buChar char="•"/>
          </a:pPr>
          <a:r>
            <a:rPr lang="en-US" sz="2000" kern="1200" dirty="0"/>
            <a:t>TV and radio message developed; Short SMS massages transmitted through Ethio telecom</a:t>
          </a:r>
        </a:p>
        <a:p>
          <a:pPr marL="228600" lvl="1" indent="-228600" algn="l" defTabSz="889000" rtl="0">
            <a:lnSpc>
              <a:spcPct val="90000"/>
            </a:lnSpc>
            <a:spcBef>
              <a:spcPct val="0"/>
            </a:spcBef>
            <a:spcAft>
              <a:spcPct val="15000"/>
            </a:spcAft>
            <a:buChar char="•"/>
          </a:pPr>
          <a:r>
            <a:rPr lang="en-US" sz="2000" kern="1200" dirty="0"/>
            <a:t>Banners and poster</a:t>
          </a:r>
          <a:r>
            <a:rPr lang="en-GB" sz="2000" kern="1200" dirty="0"/>
            <a:t> developed and printed through UNICEF and regions.</a:t>
          </a:r>
          <a:endParaRPr lang="en-US" sz="2000" kern="1200" dirty="0"/>
        </a:p>
      </dsp:txBody>
      <dsp:txXfrm rot="-5400000">
        <a:off x="3443823" y="3227528"/>
        <a:ext cx="7903961" cy="1772439"/>
      </dsp:txXfrm>
    </dsp:sp>
    <dsp:sp modelId="{A73299B1-B6E2-46E3-99C8-7C660A30ECF7}">
      <dsp:nvSpPr>
        <dsp:cNvPr id="0" name=""/>
        <dsp:cNvSpPr/>
      </dsp:nvSpPr>
      <dsp:spPr>
        <a:xfrm>
          <a:off x="271194" y="3191650"/>
          <a:ext cx="3172628" cy="1844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b="1" kern="1200" dirty="0"/>
            <a:t>Communication </a:t>
          </a:r>
          <a:endParaRPr lang="en-US" sz="3100" kern="1200" dirty="0"/>
        </a:p>
      </dsp:txBody>
      <dsp:txXfrm>
        <a:off x="361220" y="3281676"/>
        <a:ext cx="2992576" cy="1664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4B461-B677-46A0-8120-E4BF088C7AEA}">
      <dsp:nvSpPr>
        <dsp:cNvPr id="0" name=""/>
        <dsp:cNvSpPr/>
      </dsp:nvSpPr>
      <dsp:spPr>
        <a:xfrm>
          <a:off x="0" y="4328"/>
          <a:ext cx="121920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b="1" kern="1200" dirty="0"/>
            <a:t>Activities ….</a:t>
          </a:r>
          <a:endParaRPr lang="en-US" sz="3200" kern="1200" dirty="0"/>
        </a:p>
      </dsp:txBody>
      <dsp:txXfrm>
        <a:off x="37467" y="41795"/>
        <a:ext cx="1211706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8DDB-87E6-4418-AF90-DE814539592C}">
      <dsp:nvSpPr>
        <dsp:cNvPr id="0" name=""/>
        <dsp:cNvSpPr/>
      </dsp:nvSpPr>
      <dsp:spPr>
        <a:xfrm>
          <a:off x="0" y="240425"/>
          <a:ext cx="12192000"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b="1" kern="1200" dirty="0"/>
            <a:t>Supply and Logistics Distribution </a:t>
          </a:r>
          <a:endParaRPr lang="en-US" sz="3100" kern="1200" dirty="0"/>
        </a:p>
      </dsp:txBody>
      <dsp:txXfrm>
        <a:off x="36296" y="276721"/>
        <a:ext cx="12119408" cy="670943"/>
      </dsp:txXfrm>
    </dsp:sp>
    <dsp:sp modelId="{E4FCDB4C-6F60-4855-8DBE-BDCB070FB5B1}">
      <dsp:nvSpPr>
        <dsp:cNvPr id="0" name=""/>
        <dsp:cNvSpPr/>
      </dsp:nvSpPr>
      <dsp:spPr>
        <a:xfrm>
          <a:off x="0" y="983960"/>
          <a:ext cx="12192000"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kern="1200" dirty="0"/>
            <a:t>Quantification done and distribution was made through EPSS</a:t>
          </a:r>
          <a:endParaRPr lang="en-US" sz="2400" kern="1200" dirty="0"/>
        </a:p>
        <a:p>
          <a:pPr marL="457200" lvl="2" indent="-228600" algn="l" defTabSz="1066800" rtl="0">
            <a:lnSpc>
              <a:spcPct val="90000"/>
            </a:lnSpc>
            <a:spcBef>
              <a:spcPct val="0"/>
            </a:spcBef>
            <a:spcAft>
              <a:spcPct val="20000"/>
            </a:spcAft>
            <a:buChar char="•"/>
          </a:pPr>
          <a:r>
            <a:rPr lang="en-US" sz="2400" b="1" kern="1200" dirty="0"/>
            <a:t>Vitamin A capsule</a:t>
          </a:r>
          <a:endParaRPr lang="en-US" sz="2400" kern="1200" dirty="0"/>
        </a:p>
        <a:p>
          <a:pPr marL="457200" lvl="2" indent="-228600" algn="l" defTabSz="1066800" rtl="0">
            <a:lnSpc>
              <a:spcPct val="90000"/>
            </a:lnSpc>
            <a:spcBef>
              <a:spcPct val="0"/>
            </a:spcBef>
            <a:spcAft>
              <a:spcPct val="20000"/>
            </a:spcAft>
            <a:buChar char="•"/>
          </a:pPr>
          <a:r>
            <a:rPr lang="en-US" sz="2400" b="1" kern="1200" dirty="0"/>
            <a:t>Albedazole Tabs</a:t>
          </a:r>
          <a:endParaRPr lang="en-US" sz="2400" kern="1200" dirty="0"/>
        </a:p>
        <a:p>
          <a:pPr marL="457200" lvl="2" indent="-228600" algn="l" defTabSz="1066800" rtl="0">
            <a:lnSpc>
              <a:spcPct val="90000"/>
            </a:lnSpc>
            <a:spcBef>
              <a:spcPct val="0"/>
            </a:spcBef>
            <a:spcAft>
              <a:spcPct val="20000"/>
            </a:spcAft>
            <a:buChar char="•"/>
          </a:pPr>
          <a:r>
            <a:rPr lang="en-US" sz="2400" b="1" kern="1200" dirty="0"/>
            <a:t>M &amp; E tools</a:t>
          </a:r>
          <a:endParaRPr lang="en-US" sz="2400" kern="1200" dirty="0"/>
        </a:p>
        <a:p>
          <a:pPr marL="457200" lvl="2" indent="-228600" algn="l" defTabSz="1066800" rtl="0">
            <a:lnSpc>
              <a:spcPct val="90000"/>
            </a:lnSpc>
            <a:spcBef>
              <a:spcPct val="0"/>
            </a:spcBef>
            <a:spcAft>
              <a:spcPct val="20000"/>
            </a:spcAft>
            <a:buChar char="•"/>
          </a:pPr>
          <a:r>
            <a:rPr lang="en-US" sz="2400" b="1" kern="1200" dirty="0"/>
            <a:t>Banners</a:t>
          </a:r>
          <a:endParaRPr lang="en-US" sz="2400" kern="1200" dirty="0"/>
        </a:p>
        <a:p>
          <a:pPr marL="457200" lvl="2" indent="-228600" algn="l" defTabSz="1066800" rtl="0">
            <a:lnSpc>
              <a:spcPct val="90000"/>
            </a:lnSpc>
            <a:spcBef>
              <a:spcPct val="0"/>
            </a:spcBef>
            <a:spcAft>
              <a:spcPct val="20000"/>
            </a:spcAft>
            <a:buChar char="•"/>
          </a:pPr>
          <a:r>
            <a:rPr lang="en-US" sz="2400" b="1" kern="1200" dirty="0"/>
            <a:t>MUAC taps </a:t>
          </a:r>
          <a:endParaRPr lang="en-US" sz="2400" kern="1200" dirty="0"/>
        </a:p>
      </dsp:txBody>
      <dsp:txXfrm>
        <a:off x="0" y="983960"/>
        <a:ext cx="12192000" cy="2502630"/>
      </dsp:txXfrm>
    </dsp:sp>
    <dsp:sp modelId="{18ABA099-ADEA-4042-AAD4-F8598D8A7DCF}">
      <dsp:nvSpPr>
        <dsp:cNvPr id="0" name=""/>
        <dsp:cNvSpPr/>
      </dsp:nvSpPr>
      <dsp:spPr>
        <a:xfrm>
          <a:off x="0" y="3486590"/>
          <a:ext cx="12192000"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Resource mobilization</a:t>
          </a:r>
          <a:endParaRPr lang="en-US" sz="3100" kern="1200" dirty="0"/>
        </a:p>
      </dsp:txBody>
      <dsp:txXfrm>
        <a:off x="36296" y="3522886"/>
        <a:ext cx="12119408" cy="670943"/>
      </dsp:txXfrm>
    </dsp:sp>
    <dsp:sp modelId="{855D136F-720F-49E8-9681-F308C8175273}">
      <dsp:nvSpPr>
        <dsp:cNvPr id="0" name=""/>
        <dsp:cNvSpPr/>
      </dsp:nvSpPr>
      <dsp:spPr>
        <a:xfrm>
          <a:off x="0" y="4230125"/>
          <a:ext cx="121920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b="1" kern="1200" dirty="0"/>
            <a:t>Total of 1, 816,583 USD was mobilized for nutrition</a:t>
          </a:r>
          <a:endParaRPr lang="en-US" sz="2400" kern="1200" dirty="0"/>
        </a:p>
        <a:p>
          <a:pPr marL="228600" lvl="1" indent="-228600" algn="l" defTabSz="1066800" rtl="0">
            <a:lnSpc>
              <a:spcPct val="90000"/>
            </a:lnSpc>
            <a:spcBef>
              <a:spcPct val="0"/>
            </a:spcBef>
            <a:spcAft>
              <a:spcPct val="20000"/>
            </a:spcAft>
            <a:buChar char="•"/>
          </a:pPr>
          <a:r>
            <a:rPr lang="en-US" sz="2400" b="1" kern="1200" dirty="0"/>
            <a:t>In kind contributions included Vitamin A capsule, Vehicles, MUAC tape, print materials </a:t>
          </a:r>
          <a:endParaRPr lang="en-US" sz="2400" kern="1200" dirty="0"/>
        </a:p>
        <a:p>
          <a:pPr marL="228600" lvl="1" indent="-228600" algn="l" defTabSz="1066800" rtl="0">
            <a:lnSpc>
              <a:spcPct val="90000"/>
            </a:lnSpc>
            <a:spcBef>
              <a:spcPct val="0"/>
            </a:spcBef>
            <a:spcAft>
              <a:spcPct val="20000"/>
            </a:spcAft>
            <a:buChar char="•"/>
          </a:pPr>
          <a:r>
            <a:rPr lang="en-US" sz="2400" b="1" kern="1200" dirty="0"/>
            <a:t>Resource was used mainly to cover for additional providers for nutrition services </a:t>
          </a:r>
          <a:endParaRPr lang="en-US" sz="2400" kern="1200" dirty="0"/>
        </a:p>
      </dsp:txBody>
      <dsp:txXfrm>
        <a:off x="0" y="4230125"/>
        <a:ext cx="12192000" cy="125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8085-D5E0-434D-8E76-DD100B8AE1D2}">
      <dsp:nvSpPr>
        <dsp:cNvPr id="0" name=""/>
        <dsp:cNvSpPr/>
      </dsp:nvSpPr>
      <dsp:spPr>
        <a:xfrm>
          <a:off x="0" y="10032"/>
          <a:ext cx="121920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b="1" kern="1200" dirty="0"/>
            <a:t>Supportive Suppervision </a:t>
          </a:r>
          <a:endParaRPr lang="en-US" sz="3100" kern="1200" dirty="0"/>
        </a:p>
      </dsp:txBody>
      <dsp:txXfrm>
        <a:off x="36296" y="46328"/>
        <a:ext cx="12119408"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4879F-B020-462E-A4B2-CD9A80C640A7}" type="datetimeFigureOut">
              <a:rPr lang="en-US" smtClean="0"/>
              <a:t>4/3/2023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2900C-251B-40F0-B4F3-B9E8DD8E1743}" type="slidenum">
              <a:rPr lang="en-US" smtClean="0"/>
              <a:t>‹#›</a:t>
            </a:fld>
            <a:endParaRPr lang="en-US" dirty="0"/>
          </a:p>
        </p:txBody>
      </p:sp>
    </p:spTree>
    <p:extLst>
      <p:ext uri="{BB962C8B-B14F-4D97-AF65-F5344CB8AC3E}">
        <p14:creationId xmlns:p14="http://schemas.microsoft.com/office/powerpoint/2010/main" val="215512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4563C-587A-444C-988A-F98A1A8DF1B3}" type="slidenum">
              <a:rPr lang="en-US" smtClean="0"/>
              <a:t>10</a:t>
            </a:fld>
            <a:endParaRPr lang="en-US" dirty="0"/>
          </a:p>
        </p:txBody>
      </p:sp>
    </p:spTree>
    <p:extLst>
      <p:ext uri="{BB962C8B-B14F-4D97-AF65-F5344CB8AC3E}">
        <p14:creationId xmlns:p14="http://schemas.microsoft.com/office/powerpoint/2010/main" val="8720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25</a:t>
            </a:fld>
            <a:endParaRPr lang="en-US" dirty="0"/>
          </a:p>
        </p:txBody>
      </p:sp>
    </p:spTree>
    <p:extLst>
      <p:ext uri="{BB962C8B-B14F-4D97-AF65-F5344CB8AC3E}">
        <p14:creationId xmlns:p14="http://schemas.microsoft.com/office/powerpoint/2010/main" val="360249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26</a:t>
            </a:fld>
            <a:endParaRPr lang="en-US" dirty="0"/>
          </a:p>
        </p:txBody>
      </p:sp>
    </p:spTree>
    <p:extLst>
      <p:ext uri="{BB962C8B-B14F-4D97-AF65-F5344CB8AC3E}">
        <p14:creationId xmlns:p14="http://schemas.microsoft.com/office/powerpoint/2010/main" val="134306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27</a:t>
            </a:fld>
            <a:endParaRPr lang="en-US" dirty="0"/>
          </a:p>
        </p:txBody>
      </p:sp>
    </p:spTree>
    <p:extLst>
      <p:ext uri="{BB962C8B-B14F-4D97-AF65-F5344CB8AC3E}">
        <p14:creationId xmlns:p14="http://schemas.microsoft.com/office/powerpoint/2010/main" val="246507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28</a:t>
            </a:fld>
            <a:endParaRPr lang="en-US" dirty="0"/>
          </a:p>
        </p:txBody>
      </p:sp>
    </p:spTree>
    <p:extLst>
      <p:ext uri="{BB962C8B-B14F-4D97-AF65-F5344CB8AC3E}">
        <p14:creationId xmlns:p14="http://schemas.microsoft.com/office/powerpoint/2010/main" val="237996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29</a:t>
            </a:fld>
            <a:endParaRPr lang="en-US" dirty="0"/>
          </a:p>
        </p:txBody>
      </p:sp>
    </p:spTree>
    <p:extLst>
      <p:ext uri="{BB962C8B-B14F-4D97-AF65-F5344CB8AC3E}">
        <p14:creationId xmlns:p14="http://schemas.microsoft.com/office/powerpoint/2010/main" val="181921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 lot for listening-over to you Yosef.</a:t>
            </a:r>
          </a:p>
        </p:txBody>
      </p:sp>
      <p:sp>
        <p:nvSpPr>
          <p:cNvPr id="4" name="Slide Number Placeholder 3"/>
          <p:cNvSpPr>
            <a:spLocks noGrp="1"/>
          </p:cNvSpPr>
          <p:nvPr>
            <p:ph type="sldNum" sz="quarter" idx="5"/>
          </p:nvPr>
        </p:nvSpPr>
        <p:spPr/>
        <p:txBody>
          <a:bodyPr/>
          <a:lstStyle/>
          <a:p>
            <a:fld id="{DFD2900C-251B-40F0-B4F3-B9E8DD8E1743}" type="slidenum">
              <a:rPr lang="en-US" smtClean="0"/>
              <a:t>30</a:t>
            </a:fld>
            <a:endParaRPr lang="en-US" dirty="0"/>
          </a:p>
        </p:txBody>
      </p:sp>
    </p:spTree>
    <p:extLst>
      <p:ext uri="{BB962C8B-B14F-4D97-AF65-F5344CB8AC3E}">
        <p14:creationId xmlns:p14="http://schemas.microsoft.com/office/powerpoint/2010/main" val="81564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34</a:t>
            </a:fld>
            <a:endParaRPr lang="en-US" dirty="0"/>
          </a:p>
        </p:txBody>
      </p:sp>
    </p:spTree>
    <p:extLst>
      <p:ext uri="{BB962C8B-B14F-4D97-AF65-F5344CB8AC3E}">
        <p14:creationId xmlns:p14="http://schemas.microsoft.com/office/powerpoint/2010/main" val="24433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Extended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p:txBody>
      </p:sp>
      <p:sp>
        <p:nvSpPr>
          <p:cNvPr id="4" name="Slide Number Placeholder 3"/>
          <p:cNvSpPr>
            <a:spLocks noGrp="1"/>
          </p:cNvSpPr>
          <p:nvPr>
            <p:ph type="sldNum" sz="quarter" idx="10"/>
          </p:nvPr>
        </p:nvSpPr>
        <p:spPr/>
        <p:txBody>
          <a:bodyPr/>
          <a:lstStyle/>
          <a:p>
            <a:fld id="{B707F126-9CC8-47A7-A42A-42D9B33A3B83}" type="slidenum">
              <a:rPr lang="en-US" smtClean="0"/>
              <a:t>57</a:t>
            </a:fld>
            <a:endParaRPr lang="en-US" dirty="0"/>
          </a:p>
        </p:txBody>
      </p:sp>
    </p:spTree>
    <p:extLst>
      <p:ext uri="{BB962C8B-B14F-4D97-AF65-F5344CB8AC3E}">
        <p14:creationId xmlns:p14="http://schemas.microsoft.com/office/powerpoint/2010/main" val="408161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p:txBody>
      </p:sp>
      <p:sp>
        <p:nvSpPr>
          <p:cNvPr id="4" name="Slide Number Placeholder 3"/>
          <p:cNvSpPr>
            <a:spLocks noGrp="1"/>
          </p:cNvSpPr>
          <p:nvPr>
            <p:ph type="sldNum" sz="quarter" idx="10"/>
          </p:nvPr>
        </p:nvSpPr>
        <p:spPr/>
        <p:txBody>
          <a:bodyPr/>
          <a:lstStyle/>
          <a:p>
            <a:fld id="{B707F126-9CC8-47A7-A42A-42D9B33A3B83}" type="slidenum">
              <a:rPr lang="en-US" smtClean="0"/>
              <a:t>58</a:t>
            </a:fld>
            <a:endParaRPr lang="en-US" dirty="0"/>
          </a:p>
        </p:txBody>
      </p:sp>
    </p:spTree>
    <p:extLst>
      <p:ext uri="{BB962C8B-B14F-4D97-AF65-F5344CB8AC3E}">
        <p14:creationId xmlns:p14="http://schemas.microsoft.com/office/powerpoint/2010/main" val="198634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p:txBody>
      </p:sp>
      <p:sp>
        <p:nvSpPr>
          <p:cNvPr id="4" name="Slide Number Placeholder 3"/>
          <p:cNvSpPr>
            <a:spLocks noGrp="1"/>
          </p:cNvSpPr>
          <p:nvPr>
            <p:ph type="sldNum" sz="quarter" idx="10"/>
          </p:nvPr>
        </p:nvSpPr>
        <p:spPr/>
        <p:txBody>
          <a:bodyPr/>
          <a:lstStyle/>
          <a:p>
            <a:fld id="{B707F126-9CC8-47A7-A42A-42D9B33A3B83}" type="slidenum">
              <a:rPr lang="en-US" smtClean="0"/>
              <a:t>59</a:t>
            </a:fld>
            <a:endParaRPr lang="en-US" dirty="0"/>
          </a:p>
        </p:txBody>
      </p:sp>
    </p:spTree>
    <p:extLst>
      <p:ext uri="{BB962C8B-B14F-4D97-AF65-F5344CB8AC3E}">
        <p14:creationId xmlns:p14="http://schemas.microsoft.com/office/powerpoint/2010/main" val="81213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42E72-0484-4D35-BD64-9ABB731EB1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33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Overall aim</a:t>
            </a:r>
            <a:r>
              <a:rPr lang="en-US" sz="1600" baseline="0" dirty="0">
                <a:solidFill>
                  <a:schemeClr val="accent6"/>
                </a:solidFill>
              </a:rPr>
              <a:t> </a:t>
            </a:r>
            <a:r>
              <a:rPr lang="en-US" sz="1200" dirty="0"/>
              <a:t>is to generate evidence on simplified approaches (Modified dosage)  to acute malnutrition treatment among children aged 6-59 months. Ultimately, these approaches have the potential to reach more children with limited resources. </a:t>
            </a:r>
          </a:p>
          <a:p>
            <a:endParaRPr lang="en-US" dirty="0"/>
          </a:p>
        </p:txBody>
      </p:sp>
      <p:sp>
        <p:nvSpPr>
          <p:cNvPr id="4" name="Slide Number Placeholder 3"/>
          <p:cNvSpPr>
            <a:spLocks noGrp="1"/>
          </p:cNvSpPr>
          <p:nvPr>
            <p:ph type="sldNum" sz="quarter" idx="10"/>
          </p:nvPr>
        </p:nvSpPr>
        <p:spPr/>
        <p:txBody>
          <a:bodyPr/>
          <a:lstStyle/>
          <a:p>
            <a:fld id="{5A12C26E-E3D0-4898-A270-7E41A5A316B8}" type="slidenum">
              <a:rPr lang="en-US" smtClean="0"/>
              <a:t>60</a:t>
            </a:fld>
            <a:endParaRPr lang="en-US" dirty="0"/>
          </a:p>
        </p:txBody>
      </p:sp>
    </p:spTree>
    <p:extLst>
      <p:ext uri="{BB962C8B-B14F-4D97-AF65-F5344CB8AC3E}">
        <p14:creationId xmlns:p14="http://schemas.microsoft.com/office/powerpoint/2010/main" val="3893450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2C26E-E3D0-4898-A270-7E41A5A316B8}" type="slidenum">
              <a:rPr lang="en-US" smtClean="0"/>
              <a:t>61</a:t>
            </a:fld>
            <a:endParaRPr lang="en-US" dirty="0"/>
          </a:p>
        </p:txBody>
      </p:sp>
    </p:spTree>
    <p:extLst>
      <p:ext uri="{BB962C8B-B14F-4D97-AF65-F5344CB8AC3E}">
        <p14:creationId xmlns:p14="http://schemas.microsoft.com/office/powerpoint/2010/main" val="251524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2C26E-E3D0-4898-A270-7E41A5A316B8}" type="slidenum">
              <a:rPr lang="en-US" smtClean="0"/>
              <a:t>62</a:t>
            </a:fld>
            <a:endParaRPr lang="en-US" dirty="0"/>
          </a:p>
        </p:txBody>
      </p:sp>
    </p:spTree>
    <p:extLst>
      <p:ext uri="{BB962C8B-B14F-4D97-AF65-F5344CB8AC3E}">
        <p14:creationId xmlns:p14="http://schemas.microsoft.com/office/powerpoint/2010/main" val="187180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Reducing the price, </a:t>
            </a:r>
            <a:r>
              <a:rPr lang="en-US" sz="1200" u="sng" dirty="0"/>
              <a:t>in theory</a:t>
            </a:r>
            <a:r>
              <a:rPr lang="en-US" sz="1200" dirty="0"/>
              <a:t>, could allow more children to receive treatment. The production cost for milk and peanut based RUTF is relatively higher than plant based RUTF.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transportation time and supply chain barriers often delay or block the ability to get RUTF to the end user on time. </a:t>
            </a:r>
          </a:p>
          <a:p>
            <a:pPr marL="0" lvl="0" indent="0">
              <a:lnSpc>
                <a:spcPct val="100000"/>
              </a:lnSpc>
              <a:buNone/>
            </a:pPr>
            <a:r>
              <a:rPr lang="en-US" sz="1200" dirty="0"/>
              <a:t>In line with:</a:t>
            </a:r>
          </a:p>
          <a:p>
            <a:pPr marL="0" indent="0">
              <a:lnSpc>
                <a:spcPct val="100000"/>
              </a:lnSpc>
              <a:buNone/>
            </a:pPr>
            <a:r>
              <a:rPr lang="en-US" sz="1200" dirty="0"/>
              <a:t>WHO’s call for more research on non-milk formulations.</a:t>
            </a:r>
          </a:p>
          <a:p>
            <a:pPr marL="0" indent="0">
              <a:lnSpc>
                <a:spcPct val="100000"/>
              </a:lnSpc>
              <a:buNone/>
            </a:pPr>
            <a:r>
              <a:rPr lang="en-US" sz="1200" dirty="0"/>
              <a:t>UNICEF’S new CODEX policy, which regulates RUTF formulations, does not require milk in RUTF</a:t>
            </a:r>
          </a:p>
        </p:txBody>
      </p:sp>
      <p:sp>
        <p:nvSpPr>
          <p:cNvPr id="4" name="Slide Number Placeholder 3"/>
          <p:cNvSpPr>
            <a:spLocks noGrp="1"/>
          </p:cNvSpPr>
          <p:nvPr>
            <p:ph type="sldNum" sz="quarter" idx="10"/>
          </p:nvPr>
        </p:nvSpPr>
        <p:spPr/>
        <p:txBody>
          <a:bodyPr/>
          <a:lstStyle/>
          <a:p>
            <a:fld id="{5A12C26E-E3D0-4898-A270-7E41A5A316B8}" type="slidenum">
              <a:rPr lang="en-US" smtClean="0"/>
              <a:t>63</a:t>
            </a:fld>
            <a:endParaRPr lang="en-US" dirty="0"/>
          </a:p>
        </p:txBody>
      </p:sp>
    </p:spTree>
    <p:extLst>
      <p:ext uri="{BB962C8B-B14F-4D97-AF65-F5344CB8AC3E}">
        <p14:creationId xmlns:p14="http://schemas.microsoft.com/office/powerpoint/2010/main" val="137690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progresses made on increasing the geographic coverage of wasting treatment</a:t>
            </a:r>
            <a:r>
              <a:rPr lang="en-US" sz="1200" baseline="0" dirty="0"/>
              <a:t> in Ethiopia </a:t>
            </a:r>
            <a:r>
              <a:rPr lang="en-US" sz="1200" dirty="0"/>
              <a:t>but actual programme / treatement </a:t>
            </a:r>
            <a:r>
              <a:rPr lang="en-US" sz="1200" dirty="0">
                <a:solidFill>
                  <a:srgbClr val="FF0000"/>
                </a:solidFill>
              </a:rPr>
              <a:t>coverage remains low</a:t>
            </a:r>
            <a:r>
              <a:rPr lang="en-US" sz="1200" dirty="0"/>
              <a:t>. (</a:t>
            </a:r>
            <a:r>
              <a:rPr lang="en-US" sz="1200" dirty="0">
                <a:solidFill>
                  <a:schemeClr val="accent6"/>
                </a:solidFill>
              </a:rPr>
              <a:t>less than 50%)</a:t>
            </a:r>
          </a:p>
          <a:p>
            <a:endParaRPr lang="en-US" dirty="0"/>
          </a:p>
        </p:txBody>
      </p:sp>
      <p:sp>
        <p:nvSpPr>
          <p:cNvPr id="4" name="Slide Number Placeholder 3"/>
          <p:cNvSpPr>
            <a:spLocks noGrp="1"/>
          </p:cNvSpPr>
          <p:nvPr>
            <p:ph type="sldNum" sz="quarter" idx="10"/>
          </p:nvPr>
        </p:nvSpPr>
        <p:spPr/>
        <p:txBody>
          <a:bodyPr/>
          <a:lstStyle/>
          <a:p>
            <a:fld id="{5A12C26E-E3D0-4898-A270-7E41A5A316B8}" type="slidenum">
              <a:rPr lang="en-US" smtClean="0"/>
              <a:t>64</a:t>
            </a:fld>
            <a:endParaRPr lang="en-US" dirty="0"/>
          </a:p>
        </p:txBody>
      </p:sp>
    </p:spTree>
    <p:extLst>
      <p:ext uri="{BB962C8B-B14F-4D97-AF65-F5344CB8AC3E}">
        <p14:creationId xmlns:p14="http://schemas.microsoft.com/office/powerpoint/2010/main" val="23494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18</a:t>
            </a:fld>
            <a:endParaRPr lang="en-US" dirty="0"/>
          </a:p>
        </p:txBody>
      </p:sp>
    </p:spTree>
    <p:extLst>
      <p:ext uri="{BB962C8B-B14F-4D97-AF65-F5344CB8AC3E}">
        <p14:creationId xmlns:p14="http://schemas.microsoft.com/office/powerpoint/2010/main" val="161803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19</a:t>
            </a:fld>
            <a:endParaRPr lang="en-US" dirty="0"/>
          </a:p>
        </p:txBody>
      </p:sp>
    </p:spTree>
    <p:extLst>
      <p:ext uri="{BB962C8B-B14F-4D97-AF65-F5344CB8AC3E}">
        <p14:creationId xmlns:p14="http://schemas.microsoft.com/office/powerpoint/2010/main" val="13985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D2900C-251B-40F0-B4F3-B9E8DD8E1743}" type="slidenum">
              <a:rPr lang="en-US" smtClean="0"/>
              <a:t>20</a:t>
            </a:fld>
            <a:endParaRPr lang="en-US" dirty="0"/>
          </a:p>
        </p:txBody>
      </p:sp>
    </p:spTree>
    <p:extLst>
      <p:ext uri="{BB962C8B-B14F-4D97-AF65-F5344CB8AC3E}">
        <p14:creationId xmlns:p14="http://schemas.microsoft.com/office/powerpoint/2010/main" val="413021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D2900C-251B-40F0-B4F3-B9E8DD8E1743}" type="slidenum">
              <a:rPr lang="en-US" smtClean="0"/>
              <a:t>21</a:t>
            </a:fld>
            <a:endParaRPr lang="en-US" dirty="0"/>
          </a:p>
        </p:txBody>
      </p:sp>
    </p:spTree>
    <p:extLst>
      <p:ext uri="{BB962C8B-B14F-4D97-AF65-F5344CB8AC3E}">
        <p14:creationId xmlns:p14="http://schemas.microsoft.com/office/powerpoint/2010/main" val="44783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0C419E"/>
              </a:solidFill>
            </a:endParaRPr>
          </a:p>
        </p:txBody>
      </p:sp>
      <p:sp>
        <p:nvSpPr>
          <p:cNvPr id="4" name="Slide Number Placeholder 3"/>
          <p:cNvSpPr>
            <a:spLocks noGrp="1"/>
          </p:cNvSpPr>
          <p:nvPr>
            <p:ph type="sldNum" sz="quarter" idx="5"/>
          </p:nvPr>
        </p:nvSpPr>
        <p:spPr/>
        <p:txBody>
          <a:bodyPr/>
          <a:lstStyle/>
          <a:p>
            <a:fld id="{DFD2900C-251B-40F0-B4F3-B9E8DD8E1743}" type="slidenum">
              <a:rPr lang="en-US" smtClean="0"/>
              <a:t>22</a:t>
            </a:fld>
            <a:endParaRPr lang="en-US" dirty="0"/>
          </a:p>
        </p:txBody>
      </p:sp>
    </p:spTree>
    <p:extLst>
      <p:ext uri="{BB962C8B-B14F-4D97-AF65-F5344CB8AC3E}">
        <p14:creationId xmlns:p14="http://schemas.microsoft.com/office/powerpoint/2010/main" val="29052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D2900C-251B-40F0-B4F3-B9E8DD8E1743}" type="slidenum">
              <a:rPr lang="en-US" smtClean="0"/>
              <a:t>23</a:t>
            </a:fld>
            <a:endParaRPr lang="en-US" dirty="0"/>
          </a:p>
        </p:txBody>
      </p:sp>
    </p:spTree>
    <p:extLst>
      <p:ext uri="{BB962C8B-B14F-4D97-AF65-F5344CB8AC3E}">
        <p14:creationId xmlns:p14="http://schemas.microsoft.com/office/powerpoint/2010/main" val="386114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900C-251B-40F0-B4F3-B9E8DD8E1743}" type="slidenum">
              <a:rPr lang="en-US" smtClean="0"/>
              <a:t>24</a:t>
            </a:fld>
            <a:endParaRPr lang="en-US" dirty="0"/>
          </a:p>
        </p:txBody>
      </p:sp>
    </p:spTree>
    <p:extLst>
      <p:ext uri="{BB962C8B-B14F-4D97-AF65-F5344CB8AC3E}">
        <p14:creationId xmlns:p14="http://schemas.microsoft.com/office/powerpoint/2010/main" val="241339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67F4-A7B1-58FB-9512-C521AA3F9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870922-301A-5B1D-CB46-A304B0376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C51852-B451-182F-0961-4F9C3C2C81E9}"/>
              </a:ext>
            </a:extLst>
          </p:cNvPr>
          <p:cNvSpPr>
            <a:spLocks noGrp="1"/>
          </p:cNvSpPr>
          <p:nvPr>
            <p:ph type="dt" sz="half" idx="10"/>
          </p:nvPr>
        </p:nvSpPr>
        <p:spPr/>
        <p:txBody>
          <a:bodyPr/>
          <a:lstStyle/>
          <a:p>
            <a:fld id="{B3C9F10A-A3FB-4438-8248-18992E6A794C}" type="datetime1">
              <a:rPr lang="en-US" smtClean="0"/>
              <a:t>4/3/2023</a:t>
            </a:fld>
            <a:endParaRPr lang="en-US" dirty="0"/>
          </a:p>
        </p:txBody>
      </p:sp>
      <p:sp>
        <p:nvSpPr>
          <p:cNvPr id="5" name="Footer Placeholder 4">
            <a:extLst>
              <a:ext uri="{FF2B5EF4-FFF2-40B4-BE49-F238E27FC236}">
                <a16:creationId xmlns:a16="http://schemas.microsoft.com/office/drawing/2014/main" id="{D0EFAE23-6D11-F3FA-22A2-59B8E9AACE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9F0CF3-8449-EFA7-C42A-68C1868DC30E}"/>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225141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56BF-A01E-E4DB-EAE9-4941DF2A4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ECE2C-039D-1811-D382-5DBBF29FA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18CB5-3D4E-7A29-C7D3-E8CD33F95E0D}"/>
              </a:ext>
            </a:extLst>
          </p:cNvPr>
          <p:cNvSpPr>
            <a:spLocks noGrp="1"/>
          </p:cNvSpPr>
          <p:nvPr>
            <p:ph type="dt" sz="half" idx="10"/>
          </p:nvPr>
        </p:nvSpPr>
        <p:spPr/>
        <p:txBody>
          <a:bodyPr/>
          <a:lstStyle/>
          <a:p>
            <a:fld id="{69C9EEA7-4D9B-4CD8-85E0-FC6176E95CCB}" type="datetime1">
              <a:rPr lang="en-US" smtClean="0"/>
              <a:t>4/3/2023</a:t>
            </a:fld>
            <a:endParaRPr lang="en-US" dirty="0"/>
          </a:p>
        </p:txBody>
      </p:sp>
      <p:sp>
        <p:nvSpPr>
          <p:cNvPr id="5" name="Footer Placeholder 4">
            <a:extLst>
              <a:ext uri="{FF2B5EF4-FFF2-40B4-BE49-F238E27FC236}">
                <a16:creationId xmlns:a16="http://schemas.microsoft.com/office/drawing/2014/main" id="{D350E289-DDBE-D32D-8FB6-A10855CA5A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218B97-E940-F042-FB55-EE71711B5B1C}"/>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363068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9EA97-43AD-2960-A264-CD7E28E3E5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12207-24C6-F4A9-BBB7-DEFC29F16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45BFC-6788-B328-585B-511A97A80ED6}"/>
              </a:ext>
            </a:extLst>
          </p:cNvPr>
          <p:cNvSpPr>
            <a:spLocks noGrp="1"/>
          </p:cNvSpPr>
          <p:nvPr>
            <p:ph type="dt" sz="half" idx="10"/>
          </p:nvPr>
        </p:nvSpPr>
        <p:spPr/>
        <p:txBody>
          <a:bodyPr/>
          <a:lstStyle/>
          <a:p>
            <a:fld id="{38DA45B8-7A1E-4688-AE37-0F1D442B6FD2}" type="datetime1">
              <a:rPr lang="en-US" smtClean="0"/>
              <a:t>4/3/2023</a:t>
            </a:fld>
            <a:endParaRPr lang="en-US" dirty="0"/>
          </a:p>
        </p:txBody>
      </p:sp>
      <p:sp>
        <p:nvSpPr>
          <p:cNvPr id="5" name="Footer Placeholder 4">
            <a:extLst>
              <a:ext uri="{FF2B5EF4-FFF2-40B4-BE49-F238E27FC236}">
                <a16:creationId xmlns:a16="http://schemas.microsoft.com/office/drawing/2014/main" id="{70F84E74-D631-532B-324F-CDA484E187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ACA6A7-9773-F2CE-38B4-1746B2D4560B}"/>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373797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4A43-2BC0-5A2F-5933-C93EC98B4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4D1A5-8BEE-E92F-A318-2947159B2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8C449-BA9D-6674-2724-E41C495A535E}"/>
              </a:ext>
            </a:extLst>
          </p:cNvPr>
          <p:cNvSpPr>
            <a:spLocks noGrp="1"/>
          </p:cNvSpPr>
          <p:nvPr>
            <p:ph type="dt" sz="half" idx="10"/>
          </p:nvPr>
        </p:nvSpPr>
        <p:spPr/>
        <p:txBody>
          <a:bodyPr/>
          <a:lstStyle/>
          <a:p>
            <a:fld id="{FC353391-F8D7-46DD-9C31-28924DAAC170}" type="datetime1">
              <a:rPr lang="en-US" smtClean="0"/>
              <a:t>4/3/2023</a:t>
            </a:fld>
            <a:endParaRPr lang="en-US" dirty="0"/>
          </a:p>
        </p:txBody>
      </p:sp>
      <p:sp>
        <p:nvSpPr>
          <p:cNvPr id="5" name="Footer Placeholder 4">
            <a:extLst>
              <a:ext uri="{FF2B5EF4-FFF2-40B4-BE49-F238E27FC236}">
                <a16:creationId xmlns:a16="http://schemas.microsoft.com/office/drawing/2014/main" id="{CE062E06-05C1-7D2C-CE45-FFF6036DB8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6F8775-3A14-CD71-65B1-494B9878CD2A}"/>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423042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9848-C895-8F61-170B-9FB44B48CC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90293-1525-6C96-3DA9-5CA9F31BA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4F38A3-0D78-441C-6DF1-2181028F19A7}"/>
              </a:ext>
            </a:extLst>
          </p:cNvPr>
          <p:cNvSpPr>
            <a:spLocks noGrp="1"/>
          </p:cNvSpPr>
          <p:nvPr>
            <p:ph type="dt" sz="half" idx="10"/>
          </p:nvPr>
        </p:nvSpPr>
        <p:spPr/>
        <p:txBody>
          <a:bodyPr/>
          <a:lstStyle/>
          <a:p>
            <a:fld id="{2049DF19-F563-4BA2-844A-93C056A10BAE}" type="datetime1">
              <a:rPr lang="en-US" smtClean="0"/>
              <a:t>4/3/2023</a:t>
            </a:fld>
            <a:endParaRPr lang="en-US" dirty="0"/>
          </a:p>
        </p:txBody>
      </p:sp>
      <p:sp>
        <p:nvSpPr>
          <p:cNvPr id="5" name="Footer Placeholder 4">
            <a:extLst>
              <a:ext uri="{FF2B5EF4-FFF2-40B4-BE49-F238E27FC236}">
                <a16:creationId xmlns:a16="http://schemas.microsoft.com/office/drawing/2014/main" id="{72B5F668-4197-72B4-5EC9-A070E908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5D9A6-275E-84C7-BA8F-BD3EB743F087}"/>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165107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9E91-7542-0CB6-3FF0-05961FEC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C427E-A98B-8D61-EF2E-A151D6E34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E61DE2-DF5D-31CD-F898-7A66503B2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6E5EA-330F-5FE5-4314-5EBB96A276D9}"/>
              </a:ext>
            </a:extLst>
          </p:cNvPr>
          <p:cNvSpPr>
            <a:spLocks noGrp="1"/>
          </p:cNvSpPr>
          <p:nvPr>
            <p:ph type="dt" sz="half" idx="10"/>
          </p:nvPr>
        </p:nvSpPr>
        <p:spPr/>
        <p:txBody>
          <a:bodyPr/>
          <a:lstStyle/>
          <a:p>
            <a:fld id="{87243821-24B9-4067-83C4-3E176B53A0BE}" type="datetime1">
              <a:rPr lang="en-US" smtClean="0"/>
              <a:t>4/3/2023</a:t>
            </a:fld>
            <a:endParaRPr lang="en-US" dirty="0"/>
          </a:p>
        </p:txBody>
      </p:sp>
      <p:sp>
        <p:nvSpPr>
          <p:cNvPr id="6" name="Footer Placeholder 5">
            <a:extLst>
              <a:ext uri="{FF2B5EF4-FFF2-40B4-BE49-F238E27FC236}">
                <a16:creationId xmlns:a16="http://schemas.microsoft.com/office/drawing/2014/main" id="{C68FD5B1-0134-AA05-4909-FCD20C9A2B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7EE109-FA47-F5BF-F298-22774C5606CA}"/>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10336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88CA-B82E-5378-8B85-1EBF811F5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5026F-3639-57F5-69B9-0951BDDE5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F36A6-C7F5-E13B-150E-05498C36C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00F42-6336-183E-0A31-BF45B1B9CA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CCC-C680-8332-889D-49B8CD2794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1651D-C753-151A-2245-EB801F32ACDD}"/>
              </a:ext>
            </a:extLst>
          </p:cNvPr>
          <p:cNvSpPr>
            <a:spLocks noGrp="1"/>
          </p:cNvSpPr>
          <p:nvPr>
            <p:ph type="dt" sz="half" idx="10"/>
          </p:nvPr>
        </p:nvSpPr>
        <p:spPr/>
        <p:txBody>
          <a:bodyPr/>
          <a:lstStyle/>
          <a:p>
            <a:fld id="{AE200A1B-3A31-4AE1-8B71-428CFD467BBE}" type="datetime1">
              <a:rPr lang="en-US" smtClean="0"/>
              <a:t>4/3/2023</a:t>
            </a:fld>
            <a:endParaRPr lang="en-US" dirty="0"/>
          </a:p>
        </p:txBody>
      </p:sp>
      <p:sp>
        <p:nvSpPr>
          <p:cNvPr id="8" name="Footer Placeholder 7">
            <a:extLst>
              <a:ext uri="{FF2B5EF4-FFF2-40B4-BE49-F238E27FC236}">
                <a16:creationId xmlns:a16="http://schemas.microsoft.com/office/drawing/2014/main" id="{1605EB62-EF5F-5F56-274B-5103DCFCE3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10860A-DEE8-481A-23B0-69F9DE005D0A}"/>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367354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7DD5-D948-3192-6CB8-FE682E55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0259E5-0E67-EE92-22B7-5D58AC6B6361}"/>
              </a:ext>
            </a:extLst>
          </p:cNvPr>
          <p:cNvSpPr>
            <a:spLocks noGrp="1"/>
          </p:cNvSpPr>
          <p:nvPr>
            <p:ph type="dt" sz="half" idx="10"/>
          </p:nvPr>
        </p:nvSpPr>
        <p:spPr/>
        <p:txBody>
          <a:bodyPr/>
          <a:lstStyle/>
          <a:p>
            <a:fld id="{9C2083CD-DC41-4CD0-8F8A-57D64F4631B2}" type="datetime1">
              <a:rPr lang="en-US" smtClean="0"/>
              <a:t>4/3/2023</a:t>
            </a:fld>
            <a:endParaRPr lang="en-US" dirty="0"/>
          </a:p>
        </p:txBody>
      </p:sp>
      <p:sp>
        <p:nvSpPr>
          <p:cNvPr id="4" name="Footer Placeholder 3">
            <a:extLst>
              <a:ext uri="{FF2B5EF4-FFF2-40B4-BE49-F238E27FC236}">
                <a16:creationId xmlns:a16="http://schemas.microsoft.com/office/drawing/2014/main" id="{D5E89064-1598-A3CF-111D-4063639F57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365D11-B763-2421-0B84-1391A99B9758}"/>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79841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6CCF1-29C3-FB5A-688C-194AECF5EA70}"/>
              </a:ext>
            </a:extLst>
          </p:cNvPr>
          <p:cNvSpPr>
            <a:spLocks noGrp="1"/>
          </p:cNvSpPr>
          <p:nvPr>
            <p:ph type="dt" sz="half" idx="10"/>
          </p:nvPr>
        </p:nvSpPr>
        <p:spPr/>
        <p:txBody>
          <a:bodyPr/>
          <a:lstStyle/>
          <a:p>
            <a:fld id="{7710711E-A404-48A6-8472-2D2BDCAD1CD6}" type="datetime1">
              <a:rPr lang="en-US" smtClean="0"/>
              <a:t>4/3/2023</a:t>
            </a:fld>
            <a:endParaRPr lang="en-US" dirty="0"/>
          </a:p>
        </p:txBody>
      </p:sp>
      <p:sp>
        <p:nvSpPr>
          <p:cNvPr id="3" name="Footer Placeholder 2">
            <a:extLst>
              <a:ext uri="{FF2B5EF4-FFF2-40B4-BE49-F238E27FC236}">
                <a16:creationId xmlns:a16="http://schemas.microsoft.com/office/drawing/2014/main" id="{F9B15C4B-CD91-7EA5-6B20-F6C8D58ACE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99C0C0-E4BA-0FCF-BE30-F2CDE5ACE173}"/>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227764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88E8-D9CE-DFE4-408F-8A10F4736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424EF-E75C-18B5-869A-6BED03026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057E4-B47D-6D38-EB90-7931C5EE9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F3C9C-AF91-9268-22EA-7C207246F312}"/>
              </a:ext>
            </a:extLst>
          </p:cNvPr>
          <p:cNvSpPr>
            <a:spLocks noGrp="1"/>
          </p:cNvSpPr>
          <p:nvPr>
            <p:ph type="dt" sz="half" idx="10"/>
          </p:nvPr>
        </p:nvSpPr>
        <p:spPr/>
        <p:txBody>
          <a:bodyPr/>
          <a:lstStyle/>
          <a:p>
            <a:fld id="{F717DF6A-E38D-49C5-A5FD-227A2B35C3D1}" type="datetime1">
              <a:rPr lang="en-US" smtClean="0"/>
              <a:t>4/3/2023</a:t>
            </a:fld>
            <a:endParaRPr lang="en-US" dirty="0"/>
          </a:p>
        </p:txBody>
      </p:sp>
      <p:sp>
        <p:nvSpPr>
          <p:cNvPr id="6" name="Footer Placeholder 5">
            <a:extLst>
              <a:ext uri="{FF2B5EF4-FFF2-40B4-BE49-F238E27FC236}">
                <a16:creationId xmlns:a16="http://schemas.microsoft.com/office/drawing/2014/main" id="{69FD12C1-36CA-3F32-34B1-AF6826D210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C8DE67-5DAC-7067-1FED-41B29357C4AB}"/>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181708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504F-251E-FC2F-673E-15A59D98F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1A4ED7-42F7-596E-A74F-4112CCFF4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7832B5-120B-6C2A-1C86-BD8DC059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66269-92D8-0E4E-2216-BB99C7ACAC90}"/>
              </a:ext>
            </a:extLst>
          </p:cNvPr>
          <p:cNvSpPr>
            <a:spLocks noGrp="1"/>
          </p:cNvSpPr>
          <p:nvPr>
            <p:ph type="dt" sz="half" idx="10"/>
          </p:nvPr>
        </p:nvSpPr>
        <p:spPr/>
        <p:txBody>
          <a:bodyPr/>
          <a:lstStyle/>
          <a:p>
            <a:fld id="{4249D839-97B1-4450-B360-8FC6C5F08583}" type="datetime1">
              <a:rPr lang="en-US" smtClean="0"/>
              <a:t>4/3/2023</a:t>
            </a:fld>
            <a:endParaRPr lang="en-US" dirty="0"/>
          </a:p>
        </p:txBody>
      </p:sp>
      <p:sp>
        <p:nvSpPr>
          <p:cNvPr id="6" name="Footer Placeholder 5">
            <a:extLst>
              <a:ext uri="{FF2B5EF4-FFF2-40B4-BE49-F238E27FC236}">
                <a16:creationId xmlns:a16="http://schemas.microsoft.com/office/drawing/2014/main" id="{F2EB2E7D-0FB3-E09F-9195-F7E0BA63DF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B2E887-77C5-DE98-AB91-1EC8BF295417}"/>
              </a:ext>
            </a:extLst>
          </p:cNvPr>
          <p:cNvSpPr>
            <a:spLocks noGrp="1"/>
          </p:cNvSpPr>
          <p:nvPr>
            <p:ph type="sldNum" sz="quarter" idx="12"/>
          </p:nvPr>
        </p:nvSpPr>
        <p:spPr/>
        <p:txBody>
          <a:bodyPr/>
          <a:lstStyle/>
          <a:p>
            <a:fld id="{1605A27B-6163-449E-8D45-BB90717F2667}" type="slidenum">
              <a:rPr lang="en-US" smtClean="0"/>
              <a:t>‹#›</a:t>
            </a:fld>
            <a:endParaRPr lang="en-US" dirty="0"/>
          </a:p>
        </p:txBody>
      </p:sp>
    </p:spTree>
    <p:extLst>
      <p:ext uri="{BB962C8B-B14F-4D97-AF65-F5344CB8AC3E}">
        <p14:creationId xmlns:p14="http://schemas.microsoft.com/office/powerpoint/2010/main" val="306845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1CEB60D-05B6-7412-E1E3-CE5D9563ADCB}"/>
              </a:ext>
            </a:extLst>
          </p:cNvPr>
          <p:cNvGraphicFramePr>
            <a:graphicFrameLocks noChangeAspect="1"/>
          </p:cNvGraphicFramePr>
          <p:nvPr userDrawn="1">
            <p:custDataLst>
              <p:tags r:id="rId13"/>
            </p:custDataLst>
            <p:extLst>
              <p:ext uri="{D42A27DB-BD31-4B8C-83A1-F6EECF244321}">
                <p14:modId xmlns:p14="http://schemas.microsoft.com/office/powerpoint/2010/main" val="132428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8" name="Object 7" hidden="1">
                        <a:extLst>
                          <a:ext uri="{FF2B5EF4-FFF2-40B4-BE49-F238E27FC236}">
                            <a16:creationId xmlns:a16="http://schemas.microsoft.com/office/drawing/2014/main" id="{81CEB60D-05B6-7412-E1E3-CE5D9563ADC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4BD8CA7-8A08-CB50-408B-804B7E2C5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B58F6A-1B68-8604-B677-5E75348C0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58BA4-968F-C893-1E1F-60EB343F3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EC4F1-A0F6-4045-871A-2C346678A30A}" type="datetime1">
              <a:rPr lang="en-US" smtClean="0"/>
              <a:t>4/3/2023</a:t>
            </a:fld>
            <a:endParaRPr lang="en-US" dirty="0"/>
          </a:p>
        </p:txBody>
      </p:sp>
      <p:sp>
        <p:nvSpPr>
          <p:cNvPr id="5" name="Footer Placeholder 4">
            <a:extLst>
              <a:ext uri="{FF2B5EF4-FFF2-40B4-BE49-F238E27FC236}">
                <a16:creationId xmlns:a16="http://schemas.microsoft.com/office/drawing/2014/main" id="{CEF22A4F-85FB-796D-C36B-ECDF3C757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05D675-CFED-7DD2-4710-862B77553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5A27B-6163-449E-8D45-BB90717F2667}" type="slidenum">
              <a:rPr lang="en-US" smtClean="0"/>
              <a:t>‹#›</a:t>
            </a:fld>
            <a:endParaRPr lang="en-US" dirty="0"/>
          </a:p>
        </p:txBody>
      </p:sp>
    </p:spTree>
    <p:extLst>
      <p:ext uri="{BB962C8B-B14F-4D97-AF65-F5344CB8AC3E}">
        <p14:creationId xmlns:p14="http://schemas.microsoft.com/office/powerpoint/2010/main" val="385322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hyperlink" Target="https://www.unicef.org/documents/integrating-wasting-treatment" TargetMode="External"/><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r4d.org/wp-content/uploads/UNICEF_R4D_IntegratingWastingTreatment_Guide-FINAL.pdf"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notesSlide" Target="../notesSlides/notesSlide7.xml"/><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slideLayout" Target="../slideLayouts/slideLayout2.xml"/><Relationship Id="rId16" Type="http://schemas.openxmlformats.org/officeDocument/2006/relationships/image" Target="../media/image40.png"/><Relationship Id="rId1" Type="http://schemas.openxmlformats.org/officeDocument/2006/relationships/tags" Target="../tags/tag1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1.emf"/><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oleObject" Target="../embeddings/oleObject9.bin"/><Relationship Id="rId9" Type="http://schemas.openxmlformats.org/officeDocument/2006/relationships/image" Target="../media/image33.sv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4.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9.xml"/><Relationship Id="rId7" Type="http://schemas.openxmlformats.org/officeDocument/2006/relationships/image" Target="../media/image44.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emf"/><Relationship Id="rId10" Type="http://schemas.openxmlformats.org/officeDocument/2006/relationships/image" Target="../media/image47.png"/><Relationship Id="rId4" Type="http://schemas.openxmlformats.org/officeDocument/2006/relationships/oleObject" Target="../embeddings/oleObject11.bin"/><Relationship Id="rId9"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10.xm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emf"/><Relationship Id="rId10" Type="http://schemas.openxmlformats.org/officeDocument/2006/relationships/image" Target="../media/image47.png"/><Relationship Id="rId4" Type="http://schemas.openxmlformats.org/officeDocument/2006/relationships/oleObject" Target="../embeddings/oleObject12.bin"/><Relationship Id="rId9" Type="http://schemas.openxmlformats.org/officeDocument/2006/relationships/image" Target="../media/image46.sv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11.xm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emf"/><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oleObject" Target="../embeddings/oleObject13.bin"/><Relationship Id="rId9" Type="http://schemas.openxmlformats.org/officeDocument/2006/relationships/image" Target="../media/image46.svg"/><Relationship Id="rId1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notesSlide" Target="../notesSlides/notesSlide12.xml"/><Relationship Id="rId7" Type="http://schemas.openxmlformats.org/officeDocument/2006/relationships/image" Target="../media/image54.svg"/><Relationship Id="rId12" Type="http://schemas.openxmlformats.org/officeDocument/2006/relationships/image" Target="../media/image47.png"/><Relationship Id="rId17" Type="http://schemas.openxmlformats.org/officeDocument/2006/relationships/image" Target="../media/image50.svg"/><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tags" Target="../tags/tag15.xml"/><Relationship Id="rId6" Type="http://schemas.openxmlformats.org/officeDocument/2006/relationships/image" Target="../media/image53.png"/><Relationship Id="rId11" Type="http://schemas.openxmlformats.org/officeDocument/2006/relationships/image" Target="../media/image46.svg"/><Relationship Id="rId5" Type="http://schemas.openxmlformats.org/officeDocument/2006/relationships/image" Target="../media/image42.emf"/><Relationship Id="rId15" Type="http://schemas.openxmlformats.org/officeDocument/2006/relationships/image" Target="../media/image52.svg"/><Relationship Id="rId10" Type="http://schemas.openxmlformats.org/officeDocument/2006/relationships/image" Target="../media/image45.png"/><Relationship Id="rId4" Type="http://schemas.openxmlformats.org/officeDocument/2006/relationships/oleObject" Target="../embeddings/oleObject14.bin"/><Relationship Id="rId9" Type="http://schemas.openxmlformats.org/officeDocument/2006/relationships/image" Target="../media/image44.svg"/><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1.png"/><Relationship Id="rId18" Type="http://schemas.openxmlformats.org/officeDocument/2006/relationships/image" Target="../media/image50.svg"/><Relationship Id="rId3" Type="http://schemas.openxmlformats.org/officeDocument/2006/relationships/notesSlide" Target="../notesSlides/notesSlide13.xml"/><Relationship Id="rId7" Type="http://schemas.openxmlformats.org/officeDocument/2006/relationships/image" Target="../media/image44.svg"/><Relationship Id="rId12" Type="http://schemas.openxmlformats.org/officeDocument/2006/relationships/image" Target="../media/image48.svg"/><Relationship Id="rId17"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image" Target="../media/image54.svg"/><Relationship Id="rId1" Type="http://schemas.openxmlformats.org/officeDocument/2006/relationships/tags" Target="../tags/tag16.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emf"/><Relationship Id="rId1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oleObject" Target="../embeddings/oleObject15.bin"/><Relationship Id="rId9" Type="http://schemas.openxmlformats.org/officeDocument/2006/relationships/image" Target="../media/image45.png"/><Relationship Id="rId14" Type="http://schemas.openxmlformats.org/officeDocument/2006/relationships/image" Target="../media/image52.svg"/></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1.png"/><Relationship Id="rId18" Type="http://schemas.openxmlformats.org/officeDocument/2006/relationships/image" Target="../media/image50.svg"/><Relationship Id="rId3" Type="http://schemas.openxmlformats.org/officeDocument/2006/relationships/notesSlide" Target="../notesSlides/notesSlide14.xml"/><Relationship Id="rId7" Type="http://schemas.openxmlformats.org/officeDocument/2006/relationships/image" Target="../media/image44.svg"/><Relationship Id="rId12" Type="http://schemas.openxmlformats.org/officeDocument/2006/relationships/image" Target="../media/image48.svg"/><Relationship Id="rId17"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image" Target="../media/image54.svg"/><Relationship Id="rId1" Type="http://schemas.openxmlformats.org/officeDocument/2006/relationships/tags" Target="../tags/tag17.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emf"/><Relationship Id="rId1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oleObject" Target="../embeddings/oleObject16.bin"/><Relationship Id="rId9" Type="http://schemas.openxmlformats.org/officeDocument/2006/relationships/image" Target="../media/image45.png"/><Relationship Id="rId14"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7.emf"/><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comments" Target="../comments/comment1.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3.e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4.em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ennonline.net/mamicarepathwa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sv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17" Type="http://schemas.openxmlformats.org/officeDocument/2006/relationships/image" Target="../media/image90.png"/><Relationship Id="rId2" Type="http://schemas.openxmlformats.org/officeDocument/2006/relationships/notesSlide" Target="../notesSlides/notesSlide20.xml"/><Relationship Id="rId16" Type="http://schemas.openxmlformats.org/officeDocument/2006/relationships/image" Target="../media/image89.sv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svg"/></Relationships>
</file>

<file path=ppt/slides/_rels/slide61.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hyperlink" Target="mailto:hstobaugh@actionagainsthunger.org" TargetMode="External"/><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21.xml"/><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hyperlink" Target="mailto:pon-pc@et-actionagainsthunger.org" TargetMode="External"/><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hyperlink" Target="mailto:yosef_beyene@yahoo.com" TargetMode="External"/><Relationship Id="rId9" Type="http://schemas.openxmlformats.org/officeDocument/2006/relationships/image" Target="../media/image80.png"/><Relationship Id="rId14" Type="http://schemas.openxmlformats.org/officeDocument/2006/relationships/image" Target="../media/image85.svg"/></Relationships>
</file>

<file path=ppt/slides/_rels/slide62.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2" Type="http://schemas.openxmlformats.org/officeDocument/2006/relationships/hyperlink" Target="mailto:hstobaugh@actionagainsthunger.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9716-91D3-26EE-19E3-1BED4DD0FF8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D4317BA-1081-955E-D3C7-9EAD1DD277B2}"/>
              </a:ext>
            </a:extLst>
          </p:cNvPr>
          <p:cNvSpPr>
            <a:spLocks noGrp="1"/>
          </p:cNvSpPr>
          <p:nvPr>
            <p:ph type="sldNum" sz="quarter" idx="12"/>
          </p:nvPr>
        </p:nvSpPr>
        <p:spPr/>
        <p:txBody>
          <a:bodyPr/>
          <a:lstStyle/>
          <a:p>
            <a:fld id="{1605A27B-6163-449E-8D45-BB90717F2667}" type="slidenum">
              <a:rPr lang="en-US" smtClean="0"/>
              <a:t>1</a:t>
            </a:fld>
            <a:endParaRPr lang="en-US" dirty="0"/>
          </a:p>
        </p:txBody>
      </p:sp>
      <p:pic>
        <p:nvPicPr>
          <p:cNvPr id="7" name="Content Placeholder 6" descr="Website&#10;&#10;Description automatically generated with medium confidence">
            <a:extLst>
              <a:ext uri="{FF2B5EF4-FFF2-40B4-BE49-F238E27FC236}">
                <a16:creationId xmlns:a16="http://schemas.microsoft.com/office/drawing/2014/main" id="{B14AB968-08A6-4538-AC96-D8E59255A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589"/>
            <a:ext cx="12329002" cy="6935064"/>
          </a:xfrm>
        </p:spPr>
      </p:pic>
    </p:spTree>
    <p:extLst>
      <p:ext uri="{BB962C8B-B14F-4D97-AF65-F5344CB8AC3E}">
        <p14:creationId xmlns:p14="http://schemas.microsoft.com/office/powerpoint/2010/main" val="105526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802211-3FDB-4759-8EC1-83A45FA227C3}"/>
              </a:ext>
            </a:extLst>
          </p:cNvPr>
          <p:cNvSpPr txBox="1">
            <a:spLocks/>
          </p:cNvSpPr>
          <p:nvPr/>
        </p:nvSpPr>
        <p:spPr>
          <a:xfrm>
            <a:off x="547548" y="944303"/>
            <a:ext cx="10972800" cy="774440"/>
          </a:xfrm>
          <a:prstGeom prst="rect">
            <a:avLst/>
          </a:prstGeom>
        </p:spPr>
        <p:txBody>
          <a:bodyPr lIns="91440" tIns="45720" rIns="91440" bIns="4572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377">
              <a:defRPr/>
            </a:pPr>
            <a:r>
              <a:rPr lang="en-US" sz="3200" b="1" dirty="0">
                <a:solidFill>
                  <a:srgbClr val="00B0F0"/>
                </a:solidFill>
                <a:effectLst/>
                <a:latin typeface="Calibri"/>
                <a:ea typeface="Times New Roman" panose="02020603050405020304" pitchFamily="18" charset="0"/>
                <a:cs typeface="Calibri"/>
              </a:rPr>
              <a:t>UNICEF-CIFF Grant </a:t>
            </a:r>
            <a:r>
              <a:rPr lang="en-US" sz="3200" b="1" dirty="0">
                <a:solidFill>
                  <a:srgbClr val="00B0F0"/>
                </a:solidFill>
                <a:latin typeface="Calibri"/>
                <a:ea typeface="Times New Roman" panose="02020603050405020304" pitchFamily="18" charset="0"/>
                <a:cs typeface="Calibri"/>
              </a:rPr>
              <a:t>on resilience in drought affected regions</a:t>
            </a:r>
            <a:endParaRPr lang="en-US" sz="6000" dirty="0">
              <a:solidFill>
                <a:srgbClr val="00B0F0"/>
              </a:solidFill>
              <a:latin typeface="Times New Roman"/>
              <a:ea typeface="Arial" charset="0"/>
              <a:cs typeface="Arial" charset="0"/>
            </a:endParaRPr>
          </a:p>
        </p:txBody>
      </p:sp>
      <p:pic>
        <p:nvPicPr>
          <p:cNvPr id="5" name="Picture 4">
            <a:extLst>
              <a:ext uri="{FF2B5EF4-FFF2-40B4-BE49-F238E27FC236}">
                <a16:creationId xmlns:a16="http://schemas.microsoft.com/office/drawing/2014/main" id="{00D85C93-CEC9-4710-B6B0-7E0000CD8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771" y="6101966"/>
            <a:ext cx="1095480" cy="585481"/>
          </a:xfrm>
          <a:prstGeom prst="rect">
            <a:avLst/>
          </a:prstGeom>
        </p:spPr>
      </p:pic>
      <p:graphicFrame>
        <p:nvGraphicFramePr>
          <p:cNvPr id="9" name="Table 8">
            <a:extLst>
              <a:ext uri="{FF2B5EF4-FFF2-40B4-BE49-F238E27FC236}">
                <a16:creationId xmlns:a16="http://schemas.microsoft.com/office/drawing/2014/main" id="{1B4EC5B6-0B2D-4A37-86C3-CA41A68962B2}"/>
              </a:ext>
            </a:extLst>
          </p:cNvPr>
          <p:cNvGraphicFramePr>
            <a:graphicFrameLocks noGrp="1"/>
          </p:cNvGraphicFramePr>
          <p:nvPr/>
        </p:nvGraphicFramePr>
        <p:xfrm>
          <a:off x="331305" y="1676400"/>
          <a:ext cx="11279670" cy="486803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15409">
                  <a:extLst>
                    <a:ext uri="{9D8B030D-6E8A-4147-A177-3AD203B41FA5}">
                      <a16:colId xmlns:a16="http://schemas.microsoft.com/office/drawing/2014/main" val="975517664"/>
                    </a:ext>
                  </a:extLst>
                </a:gridCol>
                <a:gridCol w="3736740">
                  <a:extLst>
                    <a:ext uri="{9D8B030D-6E8A-4147-A177-3AD203B41FA5}">
                      <a16:colId xmlns:a16="http://schemas.microsoft.com/office/drawing/2014/main" val="1195927435"/>
                    </a:ext>
                  </a:extLst>
                </a:gridCol>
                <a:gridCol w="3288330">
                  <a:extLst>
                    <a:ext uri="{9D8B030D-6E8A-4147-A177-3AD203B41FA5}">
                      <a16:colId xmlns:a16="http://schemas.microsoft.com/office/drawing/2014/main" val="3040296925"/>
                    </a:ext>
                  </a:extLst>
                </a:gridCol>
                <a:gridCol w="2739191">
                  <a:extLst>
                    <a:ext uri="{9D8B030D-6E8A-4147-A177-3AD203B41FA5}">
                      <a16:colId xmlns:a16="http://schemas.microsoft.com/office/drawing/2014/main" val="1058305749"/>
                    </a:ext>
                  </a:extLst>
                </a:gridCol>
              </a:tblGrid>
              <a:tr h="565099">
                <a:tc>
                  <a:txBody>
                    <a:bodyPr/>
                    <a:lstStyle/>
                    <a:p>
                      <a:pPr algn="ctr"/>
                      <a:r>
                        <a:rPr lang="en-US" sz="1800" dirty="0">
                          <a:effectLst/>
                        </a:rPr>
                        <a:t>Project description</a:t>
                      </a:r>
                      <a:endParaRPr lang="en-US" sz="1800" dirty="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gridSpan="3">
                  <a:txBody>
                    <a:bodyPr/>
                    <a:lstStyle/>
                    <a:p>
                      <a:pPr algn="l"/>
                      <a:r>
                        <a:rPr lang="en-US" sz="1800" dirty="0">
                          <a:effectLst/>
                          <a:latin typeface="Calibri" panose="020F0502020204030204" pitchFamily="34" charset="0"/>
                          <a:ea typeface="Calibri" panose="020F0502020204030204" pitchFamily="34" charset="0"/>
                        </a:rPr>
                        <a:t>To mitigate the burden of wasting in drought-affected zones of Ethiopia</a:t>
                      </a:r>
                    </a:p>
                  </a:txBody>
                  <a:tcPr marL="65153" marR="65153" marT="0" marB="0" anchor="ctr">
                    <a:solidFill>
                      <a:srgbClr val="00B0F0"/>
                    </a:solidFill>
                  </a:tcPr>
                </a:tc>
                <a:tc hMerge="1">
                  <a:txBody>
                    <a:bodyPr/>
                    <a:lstStyle/>
                    <a:p>
                      <a:pPr algn="l"/>
                      <a:endParaRPr lang="en-US" sz="180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hMerge="1">
                  <a:txBody>
                    <a:bodyPr/>
                    <a:lstStyle/>
                    <a:p>
                      <a:pPr algn="l"/>
                      <a:endParaRPr lang="en-US" sz="1800">
                        <a:effectLst/>
                        <a:latin typeface="Calibri" panose="020F0502020204030204" pitchFamily="34" charset="0"/>
                        <a:ea typeface="Calibri" panose="020F0502020204030204" pitchFamily="34" charset="0"/>
                      </a:endParaRPr>
                    </a:p>
                  </a:txBody>
                  <a:tcPr marL="65153" marR="65153" marT="0" marB="0" anchor="ctr">
                    <a:solidFill>
                      <a:srgbClr val="00B0F0"/>
                    </a:solidFill>
                  </a:tcPr>
                </a:tc>
                <a:extLst>
                  <a:ext uri="{0D108BD9-81ED-4DB2-BD59-A6C34878D82A}">
                    <a16:rowId xmlns:a16="http://schemas.microsoft.com/office/drawing/2014/main" val="3249776293"/>
                  </a:ext>
                </a:extLst>
              </a:tr>
              <a:tr h="342945">
                <a:tc>
                  <a:txBody>
                    <a:bodyPr/>
                    <a:lstStyle/>
                    <a:p>
                      <a:pPr algn="ctr"/>
                      <a:r>
                        <a:rPr lang="en-US" sz="1600" dirty="0">
                          <a:effectLst/>
                        </a:rPr>
                        <a:t>Duration</a:t>
                      </a:r>
                      <a:endParaRPr lang="en-US" sz="1600" dirty="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gridSpan="3">
                  <a:txBody>
                    <a:bodyPr/>
                    <a:lstStyle/>
                    <a:p>
                      <a:pPr algn="l"/>
                      <a:r>
                        <a:rPr lang="en-US" sz="1600" b="1" kern="1200" dirty="0">
                          <a:solidFill>
                            <a:schemeClr val="dk1"/>
                          </a:solidFill>
                          <a:effectLst/>
                          <a:latin typeface="+mn-lt"/>
                          <a:ea typeface="+mn-ea"/>
                          <a:cs typeface="+mn-cs"/>
                        </a:rPr>
                        <a:t>3 years </a:t>
                      </a:r>
                      <a:r>
                        <a:rPr lang="en-US" sz="1600" kern="1200" dirty="0">
                          <a:solidFill>
                            <a:schemeClr val="dk1"/>
                          </a:solidFill>
                          <a:effectLst/>
                          <a:latin typeface="+mn-lt"/>
                          <a:ea typeface="+mn-ea"/>
                          <a:cs typeface="+mn-cs"/>
                        </a:rPr>
                        <a:t>(Oct 2022 – Oct 2025)</a:t>
                      </a:r>
                    </a:p>
                  </a:txBody>
                  <a:tcPr marL="65153" marR="65153" marT="0" marB="0" anchor="ctr">
                    <a:solidFill>
                      <a:schemeClr val="bg1">
                        <a:lumMod val="95000"/>
                      </a:schemeClr>
                    </a:solidFill>
                  </a:tcPr>
                </a:tc>
                <a:tc hMerge="1">
                  <a:txBody>
                    <a:bodyPr/>
                    <a:lstStyle/>
                    <a:p>
                      <a:pPr algn="l"/>
                      <a:endParaRPr lang="en-US" sz="1600" kern="1200">
                        <a:solidFill>
                          <a:schemeClr val="dk1"/>
                        </a:solidFill>
                        <a:effectLst/>
                        <a:latin typeface="+mn-lt"/>
                        <a:ea typeface="+mn-ea"/>
                        <a:cs typeface="+mn-cs"/>
                      </a:endParaRPr>
                    </a:p>
                  </a:txBody>
                  <a:tcPr marL="65153" marR="65153" marT="0" marB="0" anchor="ctr">
                    <a:solidFill>
                      <a:schemeClr val="bg1">
                        <a:lumMod val="95000"/>
                      </a:schemeClr>
                    </a:solidFill>
                  </a:tcPr>
                </a:tc>
                <a:tc hMerge="1">
                  <a:txBody>
                    <a:bodyPr/>
                    <a:lstStyle/>
                    <a:p>
                      <a:pPr algn="l"/>
                      <a:endParaRPr lang="en-US" sz="1600" kern="1200">
                        <a:solidFill>
                          <a:schemeClr val="dk1"/>
                        </a:solidFill>
                        <a:effectLst/>
                        <a:latin typeface="+mn-lt"/>
                        <a:ea typeface="+mn-ea"/>
                        <a:cs typeface="+mn-cs"/>
                      </a:endParaRPr>
                    </a:p>
                  </a:txBody>
                  <a:tcPr marL="65153" marR="65153" marT="0" marB="0" anchor="ctr">
                    <a:solidFill>
                      <a:schemeClr val="bg1">
                        <a:lumMod val="95000"/>
                      </a:schemeClr>
                    </a:solidFill>
                  </a:tcPr>
                </a:tc>
                <a:extLst>
                  <a:ext uri="{0D108BD9-81ED-4DB2-BD59-A6C34878D82A}">
                    <a16:rowId xmlns:a16="http://schemas.microsoft.com/office/drawing/2014/main" val="4111001337"/>
                  </a:ext>
                </a:extLst>
              </a:tr>
              <a:tr h="275657">
                <a:tc>
                  <a:txBody>
                    <a:bodyPr/>
                    <a:lstStyle/>
                    <a:p>
                      <a:pPr algn="ctr"/>
                      <a:r>
                        <a:rPr lang="en-US" sz="1600" dirty="0">
                          <a:effectLst/>
                          <a:latin typeface="Calibri" panose="020F0502020204030204" pitchFamily="34" charset="0"/>
                          <a:ea typeface="Calibri" panose="020F0502020204030204" pitchFamily="34" charset="0"/>
                        </a:rPr>
                        <a:t>Budget</a:t>
                      </a:r>
                    </a:p>
                  </a:txBody>
                  <a:tcPr marL="65153" marR="65153" marT="0" marB="0" anchor="ctr">
                    <a:solidFill>
                      <a:srgbClr val="00B0F0"/>
                    </a:solidFill>
                  </a:tcPr>
                </a:tc>
                <a:tc gridSpan="3">
                  <a:txBody>
                    <a:bodyPr/>
                    <a:lstStyle/>
                    <a:p>
                      <a:pPr algn="l"/>
                      <a:r>
                        <a:rPr lang="en-US" sz="1800" kern="1200" dirty="0">
                          <a:solidFill>
                            <a:schemeClr val="dk1"/>
                          </a:solidFill>
                          <a:effectLst/>
                          <a:latin typeface="+mn-lt"/>
                          <a:ea typeface="+mn-ea"/>
                          <a:cs typeface="+mn-cs"/>
                        </a:rPr>
                        <a:t>$ USD 15 M</a:t>
                      </a:r>
                      <a:endParaRPr lang="en-US" sz="1600" kern="1200" dirty="0">
                        <a:solidFill>
                          <a:schemeClr val="dk1"/>
                        </a:solidFill>
                        <a:effectLst/>
                        <a:latin typeface="+mn-lt"/>
                        <a:ea typeface="+mn-ea"/>
                        <a:cs typeface="+mn-cs"/>
                      </a:endParaRPr>
                    </a:p>
                  </a:txBody>
                  <a:tcPr marL="65153" marR="65153" marT="0" marB="0" anchor="ctr">
                    <a:solidFill>
                      <a:schemeClr val="bg1">
                        <a:lumMod val="95000"/>
                      </a:schemeClr>
                    </a:solidFill>
                  </a:tcPr>
                </a:tc>
                <a:tc hMerge="1">
                  <a:txBody>
                    <a:bodyPr/>
                    <a:lstStyle/>
                    <a:p>
                      <a:pPr algn="l"/>
                      <a:endParaRPr lang="en-US" sz="1600" kern="1200">
                        <a:solidFill>
                          <a:schemeClr val="dk1"/>
                        </a:solidFill>
                        <a:effectLst/>
                        <a:latin typeface="+mn-lt"/>
                        <a:ea typeface="+mn-ea"/>
                        <a:cs typeface="+mn-cs"/>
                      </a:endParaRPr>
                    </a:p>
                  </a:txBody>
                  <a:tcPr marL="65153" marR="65153" marT="0" marB="0" anchor="ctr">
                    <a:solidFill>
                      <a:schemeClr val="bg1">
                        <a:lumMod val="95000"/>
                      </a:schemeClr>
                    </a:solidFill>
                  </a:tcPr>
                </a:tc>
                <a:tc hMerge="1">
                  <a:txBody>
                    <a:bodyPr/>
                    <a:lstStyle/>
                    <a:p>
                      <a:pPr algn="l"/>
                      <a:endParaRPr lang="en-US" sz="1600" kern="1200">
                        <a:solidFill>
                          <a:schemeClr val="dk1"/>
                        </a:solidFill>
                        <a:effectLst/>
                        <a:latin typeface="+mn-lt"/>
                        <a:ea typeface="+mn-ea"/>
                        <a:cs typeface="+mn-cs"/>
                      </a:endParaRPr>
                    </a:p>
                  </a:txBody>
                  <a:tcPr marL="65153" marR="65153" marT="0" marB="0" anchor="ctr">
                    <a:solidFill>
                      <a:schemeClr val="bg1">
                        <a:lumMod val="95000"/>
                      </a:schemeClr>
                    </a:solidFill>
                  </a:tcPr>
                </a:tc>
                <a:extLst>
                  <a:ext uri="{0D108BD9-81ED-4DB2-BD59-A6C34878D82A}">
                    <a16:rowId xmlns:a16="http://schemas.microsoft.com/office/drawing/2014/main" val="452946113"/>
                  </a:ext>
                </a:extLst>
              </a:tr>
              <a:tr h="678119">
                <a:tc>
                  <a:txBody>
                    <a:bodyPr/>
                    <a:lstStyle/>
                    <a:p>
                      <a:pPr algn="ctr"/>
                      <a:r>
                        <a:rPr lang="en-US" sz="1600" dirty="0">
                          <a:effectLst/>
                        </a:rPr>
                        <a:t>Timeline</a:t>
                      </a:r>
                      <a:endParaRPr lang="en-US" sz="1600" dirty="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gridSpan="3">
                  <a:txBody>
                    <a:bodyPr/>
                    <a:lstStyle/>
                    <a:p>
                      <a:pPr marL="342900" lvl="0" indent="-342900" algn="l">
                        <a:buFont typeface="Symbol" panose="05050102010706020507" pitchFamily="18" charset="2"/>
                        <a:buChar char=""/>
                      </a:pPr>
                      <a:r>
                        <a:rPr lang="en-US" sz="1600" b="1" dirty="0">
                          <a:effectLst/>
                        </a:rPr>
                        <a:t>6 months of design phase: </a:t>
                      </a:r>
                      <a:r>
                        <a:rPr lang="en-US" sz="1600" dirty="0">
                          <a:effectLst/>
                        </a:rPr>
                        <a:t>formative stage to identify context-specific factors to address the underlying and immediate causes of malnutrition </a:t>
                      </a:r>
                    </a:p>
                    <a:p>
                      <a:pPr marL="342900" lvl="0" indent="-342900" algn="l">
                        <a:buFont typeface="Symbol" panose="05050102010706020507" pitchFamily="18" charset="2"/>
                        <a:buChar char=""/>
                      </a:pPr>
                      <a:r>
                        <a:rPr lang="en-US" sz="1600" b="1" dirty="0">
                          <a:effectLst/>
                        </a:rPr>
                        <a:t>32 months of implementation phase</a:t>
                      </a:r>
                      <a:endParaRPr lang="en-US" sz="1600" dirty="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hMerge="1">
                  <a:txBody>
                    <a:bodyPr/>
                    <a:lstStyle/>
                    <a:p>
                      <a:pPr marL="342900" lvl="0" indent="-342900" algn="l">
                        <a:buFont typeface="Symbol" panose="05050102010706020507" pitchFamily="18" charset="2"/>
                        <a:buChar char=""/>
                      </a:pPr>
                      <a:endParaRPr lang="en-US" sz="160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hMerge="1">
                  <a:txBody>
                    <a:bodyPr/>
                    <a:lstStyle/>
                    <a:p>
                      <a:pPr marL="342900" lvl="0" indent="-342900" algn="l">
                        <a:buFont typeface="Symbol" panose="05050102010706020507" pitchFamily="18" charset="2"/>
                        <a:buChar char=""/>
                      </a:pPr>
                      <a:endParaRPr lang="en-US" sz="160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extLst>
                  <a:ext uri="{0D108BD9-81ED-4DB2-BD59-A6C34878D82A}">
                    <a16:rowId xmlns:a16="http://schemas.microsoft.com/office/drawing/2014/main" val="1832813485"/>
                  </a:ext>
                </a:extLst>
              </a:tr>
              <a:tr h="2079105">
                <a:tc>
                  <a:txBody>
                    <a:bodyPr/>
                    <a:lstStyle/>
                    <a:p>
                      <a:pPr algn="ctr"/>
                      <a:r>
                        <a:rPr lang="en-US" sz="1600" dirty="0">
                          <a:effectLst/>
                        </a:rPr>
                        <a:t>Activities</a:t>
                      </a:r>
                      <a:endParaRPr lang="en-US" sz="1600" dirty="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a:txBody>
                    <a:bodyPr/>
                    <a:lstStyle/>
                    <a:p>
                      <a:pPr marL="0" lvl="0" indent="0" algn="ctr">
                        <a:buFont typeface="Arial" panose="020B0604020202020204" pitchFamily="34" charset="0"/>
                        <a:buNone/>
                      </a:pPr>
                      <a:r>
                        <a:rPr lang="en-US" sz="1600" b="1" dirty="0">
                          <a:effectLst/>
                        </a:rPr>
                        <a:t>Service delivery</a:t>
                      </a:r>
                      <a:r>
                        <a:rPr lang="en-US" sz="1600" dirty="0">
                          <a:effectLst/>
                        </a:rPr>
                        <a:t>: </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RUTF for MAM treatment (10% conc. Illnesses at higher risk of mortality)</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MHNTs</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Multi-sectoral Find-and-Treat campaigns</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Revitalization of GMP</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Cash transfers for dietary diversity </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Post-discharge OTP: relapse prevention</a:t>
                      </a:r>
                    </a:p>
                    <a:p>
                      <a:pPr lvl="0"/>
                      <a:endParaRPr lang="en-US" sz="1600" b="1" dirty="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a:txBody>
                    <a:bodyPr/>
                    <a:lstStyle/>
                    <a:p>
                      <a:pPr marL="0" lvl="0" indent="0" algn="ctr">
                        <a:buFont typeface="Symbol" panose="05050102010706020507" pitchFamily="18" charset="2"/>
                        <a:buNone/>
                      </a:pPr>
                      <a:r>
                        <a:rPr lang="en-US" sz="1600" b="1" dirty="0">
                          <a:effectLst/>
                        </a:rPr>
                        <a:t>Strengthening systems</a:t>
                      </a:r>
                      <a:r>
                        <a:rPr lang="en-US" sz="1600" dirty="0">
                          <a:effectLst/>
                        </a:rPr>
                        <a:t>: </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Strengthening Multisector Coordination (with TA)</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Planning for Resilience Building to Nutrition</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Strengthening Social Protection Systems</a:t>
                      </a:r>
                      <a:endParaRPr lang="en-US" sz="1400" dirty="0">
                        <a:effectLst/>
                      </a:endParaRPr>
                    </a:p>
                    <a:p>
                      <a:endParaRPr lang="en-US" sz="1600" b="1" dirty="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a:txBody>
                    <a:bodyPr/>
                    <a:lstStyle/>
                    <a:p>
                      <a:pPr lvl="0" algn="ctr"/>
                      <a:r>
                        <a:rPr lang="en-US" sz="1600" b="1" dirty="0">
                          <a:effectLst/>
                        </a:rPr>
                        <a:t>Evidence mobilization</a:t>
                      </a:r>
                      <a:r>
                        <a:rPr lang="en-US" sz="1400" dirty="0">
                          <a:effectLst/>
                        </a:rPr>
                        <a:t>: </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Context-specific deprivation analyses</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jointly developed learning agenda</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End-User Monitoring</a:t>
                      </a:r>
                      <a:endParaRPr lang="en-US" sz="1600" b="1" dirty="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extLst>
                  <a:ext uri="{0D108BD9-81ED-4DB2-BD59-A6C34878D82A}">
                    <a16:rowId xmlns:a16="http://schemas.microsoft.com/office/drawing/2014/main" val="1448740839"/>
                  </a:ext>
                </a:extLst>
              </a:tr>
              <a:tr h="514418">
                <a:tc>
                  <a:txBody>
                    <a:bodyPr/>
                    <a:lstStyle/>
                    <a:p>
                      <a:pPr algn="ctr"/>
                      <a:r>
                        <a:rPr lang="en-US" sz="1600" dirty="0">
                          <a:effectLst/>
                        </a:rPr>
                        <a:t>Regional focus</a:t>
                      </a:r>
                      <a:endParaRPr lang="en-US" sz="1600" dirty="0">
                        <a:effectLst/>
                        <a:latin typeface="Calibri" panose="020F0502020204030204" pitchFamily="34" charset="0"/>
                        <a:ea typeface="Calibri" panose="020F0502020204030204" pitchFamily="34" charset="0"/>
                      </a:endParaRPr>
                    </a:p>
                  </a:txBody>
                  <a:tcPr marL="65153" marR="65153" marT="0" marB="0" anchor="ctr">
                    <a:solidFill>
                      <a:srgbClr val="00B0F0"/>
                    </a:solidFill>
                  </a:tcPr>
                </a:tc>
                <a:tc gridSpan="3">
                  <a:txBody>
                    <a:bodyPr/>
                    <a:lstStyle/>
                    <a:p>
                      <a:pPr algn="l"/>
                      <a:r>
                        <a:rPr lang="en-US" sz="1600" dirty="0">
                          <a:effectLst/>
                        </a:rPr>
                        <a:t>Afar, Oromia, Somali</a:t>
                      </a:r>
                      <a:endParaRPr lang="en-US" sz="1600" b="1" dirty="0">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hMerge="1">
                  <a:txBody>
                    <a:bodyPr/>
                    <a:lstStyle/>
                    <a:p>
                      <a:pPr algn="l"/>
                      <a:endParaRPr lang="en-US" sz="1600" b="1">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tc hMerge="1">
                  <a:txBody>
                    <a:bodyPr/>
                    <a:lstStyle/>
                    <a:p>
                      <a:pPr algn="l"/>
                      <a:endParaRPr lang="en-US" sz="1600" b="1">
                        <a:effectLst/>
                        <a:latin typeface="Calibri" panose="020F0502020204030204" pitchFamily="34" charset="0"/>
                        <a:ea typeface="Calibri" panose="020F0502020204030204" pitchFamily="34" charset="0"/>
                      </a:endParaRPr>
                    </a:p>
                  </a:txBody>
                  <a:tcPr marL="65153" marR="65153" marT="0" marB="0" anchor="ctr">
                    <a:solidFill>
                      <a:schemeClr val="bg1">
                        <a:lumMod val="95000"/>
                      </a:schemeClr>
                    </a:solidFill>
                  </a:tcPr>
                </a:tc>
                <a:extLst>
                  <a:ext uri="{0D108BD9-81ED-4DB2-BD59-A6C34878D82A}">
                    <a16:rowId xmlns:a16="http://schemas.microsoft.com/office/drawing/2014/main" val="209355284"/>
                  </a:ext>
                </a:extLst>
              </a:tr>
            </a:tbl>
          </a:graphicData>
        </a:graphic>
      </p:graphicFrame>
      <p:sp>
        <p:nvSpPr>
          <p:cNvPr id="6" name="TextBox 5">
            <a:extLst>
              <a:ext uri="{FF2B5EF4-FFF2-40B4-BE49-F238E27FC236}">
                <a16:creationId xmlns:a16="http://schemas.microsoft.com/office/drawing/2014/main" id="{26632780-796B-42EF-8AFE-2FC161B992B3}"/>
              </a:ext>
            </a:extLst>
          </p:cNvPr>
          <p:cNvSpPr txBox="1"/>
          <p:nvPr/>
        </p:nvSpPr>
        <p:spPr>
          <a:xfrm>
            <a:off x="331305" y="348480"/>
            <a:ext cx="1092350" cy="400110"/>
          </a:xfrm>
          <a:prstGeom prst="rect">
            <a:avLst/>
          </a:prstGeom>
          <a:solidFill>
            <a:srgbClr val="00B0F0"/>
          </a:solidFill>
        </p:spPr>
        <p:txBody>
          <a:bodyPr wrap="none" rtlCol="0">
            <a:spAutoFit/>
          </a:bodyPr>
          <a:lstStyle/>
          <a:p>
            <a:r>
              <a:rPr lang="en-US" sz="2000" b="1" dirty="0">
                <a:solidFill>
                  <a:schemeClr val="bg1"/>
                </a:solidFill>
              </a:rPr>
              <a:t>Progress</a:t>
            </a:r>
          </a:p>
        </p:txBody>
      </p:sp>
    </p:spTree>
    <p:extLst>
      <p:ext uri="{BB962C8B-B14F-4D97-AF65-F5344CB8AC3E}">
        <p14:creationId xmlns:p14="http://schemas.microsoft.com/office/powerpoint/2010/main" val="192159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6C8F-6E60-4460-8852-6C60468BAAAA}"/>
              </a:ext>
            </a:extLst>
          </p:cNvPr>
          <p:cNvSpPr>
            <a:spLocks noGrp="1"/>
          </p:cNvSpPr>
          <p:nvPr>
            <p:ph type="title"/>
          </p:nvPr>
        </p:nvSpPr>
        <p:spPr>
          <a:xfrm>
            <a:off x="2200274" y="95250"/>
            <a:ext cx="9636553" cy="988696"/>
          </a:xfrm>
        </p:spPr>
        <p:txBody>
          <a:bodyPr anchor="b">
            <a:noAutofit/>
          </a:bodyPr>
          <a:lstStyle/>
          <a:p>
            <a:r>
              <a:rPr lang="en-US" sz="3600" b="1" dirty="0">
                <a:solidFill>
                  <a:srgbClr val="00B0F0"/>
                </a:solidFill>
              </a:rPr>
              <a:t>UNHCR-UNICEF</a:t>
            </a:r>
            <a:r>
              <a:rPr lang="en-US" sz="3600" dirty="0">
                <a:solidFill>
                  <a:srgbClr val="00B0F0"/>
                </a:solidFill>
              </a:rPr>
              <a:t> Refugee progress  key Nutrition Actions Implemented 2022</a:t>
            </a:r>
          </a:p>
        </p:txBody>
      </p:sp>
      <p:graphicFrame>
        <p:nvGraphicFramePr>
          <p:cNvPr id="12" name="Content Placeholder 2">
            <a:extLst>
              <a:ext uri="{FF2B5EF4-FFF2-40B4-BE49-F238E27FC236}">
                <a16:creationId xmlns:a16="http://schemas.microsoft.com/office/drawing/2014/main" id="{68BB8823-A2C9-1E23-E9F7-C9C27589B914}"/>
              </a:ext>
            </a:extLst>
          </p:cNvPr>
          <p:cNvGraphicFramePr>
            <a:graphicFrameLocks noGrp="1"/>
          </p:cNvGraphicFramePr>
          <p:nvPr>
            <p:ph idx="1"/>
          </p:nvPr>
        </p:nvGraphicFramePr>
        <p:xfrm>
          <a:off x="133569" y="1000125"/>
          <a:ext cx="11672416" cy="5270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10E262A-B349-4E1E-80CF-F429A4277D5B}"/>
              </a:ext>
            </a:extLst>
          </p:cNvPr>
          <p:cNvSpPr txBox="1"/>
          <p:nvPr/>
        </p:nvSpPr>
        <p:spPr>
          <a:xfrm>
            <a:off x="231998" y="172559"/>
            <a:ext cx="1092350" cy="400110"/>
          </a:xfrm>
          <a:prstGeom prst="rect">
            <a:avLst/>
          </a:prstGeom>
          <a:solidFill>
            <a:srgbClr val="00B0F0"/>
          </a:solidFill>
        </p:spPr>
        <p:txBody>
          <a:bodyPr wrap="none" rtlCol="0">
            <a:spAutoFit/>
          </a:bodyPr>
          <a:lstStyle/>
          <a:p>
            <a:r>
              <a:rPr lang="en-US" sz="2000" b="1" dirty="0">
                <a:solidFill>
                  <a:schemeClr val="bg1"/>
                </a:solidFill>
              </a:rPr>
              <a:t>Progress</a:t>
            </a:r>
          </a:p>
        </p:txBody>
      </p:sp>
    </p:spTree>
    <p:extLst>
      <p:ext uri="{BB962C8B-B14F-4D97-AF65-F5344CB8AC3E}">
        <p14:creationId xmlns:p14="http://schemas.microsoft.com/office/powerpoint/2010/main" val="63984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209EB62-06B3-9B41-04D8-EB89C9DB9C72}"/>
              </a:ext>
            </a:extLst>
          </p:cNvPr>
          <p:cNvPicPr>
            <a:picLocks noChangeAspect="1"/>
          </p:cNvPicPr>
          <p:nvPr/>
        </p:nvPicPr>
        <p:blipFill>
          <a:blip r:embed="rId2"/>
          <a:stretch>
            <a:fillRect/>
          </a:stretch>
        </p:blipFill>
        <p:spPr>
          <a:xfrm>
            <a:off x="327455" y="175827"/>
            <a:ext cx="11259063" cy="6351887"/>
          </a:xfrm>
          <a:prstGeom prst="rect">
            <a:avLst/>
          </a:prstGeom>
        </p:spPr>
      </p:pic>
    </p:spTree>
    <p:extLst>
      <p:ext uri="{BB962C8B-B14F-4D97-AF65-F5344CB8AC3E}">
        <p14:creationId xmlns:p14="http://schemas.microsoft.com/office/powerpoint/2010/main" val="185693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BE98AB3-3C75-405E-A790-664BA2AC915F}"/>
              </a:ext>
            </a:extLst>
          </p:cNvPr>
          <p:cNvSpPr/>
          <p:nvPr/>
        </p:nvSpPr>
        <p:spPr>
          <a:xfrm>
            <a:off x="123825" y="323850"/>
            <a:ext cx="9144000" cy="4717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KEY RESULTS FROM NTTW </a:t>
            </a:r>
            <a:endParaRPr lang="ru-RU" sz="2000" b="1"/>
          </a:p>
        </p:txBody>
      </p:sp>
      <p:pic>
        <p:nvPicPr>
          <p:cNvPr id="7" name="Picture 6">
            <a:extLst>
              <a:ext uri="{FF2B5EF4-FFF2-40B4-BE49-F238E27FC236}">
                <a16:creationId xmlns:a16="http://schemas.microsoft.com/office/drawing/2014/main" id="{D907FA50-1AEA-4A9E-89E6-D403CBE0CA74}"/>
              </a:ext>
            </a:extLst>
          </p:cNvPr>
          <p:cNvPicPr>
            <a:picLocks noChangeAspect="1"/>
          </p:cNvPicPr>
          <p:nvPr/>
        </p:nvPicPr>
        <p:blipFill>
          <a:blip r:embed="rId2"/>
          <a:stretch>
            <a:fillRect/>
          </a:stretch>
        </p:blipFill>
        <p:spPr>
          <a:xfrm>
            <a:off x="9715699" y="114299"/>
            <a:ext cx="1676001" cy="890848"/>
          </a:xfrm>
          <a:prstGeom prst="rect">
            <a:avLst/>
          </a:prstGeom>
        </p:spPr>
      </p:pic>
      <p:sp>
        <p:nvSpPr>
          <p:cNvPr id="11" name="TextBox 10">
            <a:extLst>
              <a:ext uri="{FF2B5EF4-FFF2-40B4-BE49-F238E27FC236}">
                <a16:creationId xmlns:a16="http://schemas.microsoft.com/office/drawing/2014/main" id="{9F07FD37-28B9-4383-A388-B20805D3B0FD}"/>
              </a:ext>
            </a:extLst>
          </p:cNvPr>
          <p:cNvSpPr txBox="1"/>
          <p:nvPr/>
        </p:nvSpPr>
        <p:spPr>
          <a:xfrm>
            <a:off x="161924" y="1631761"/>
            <a:ext cx="5657851" cy="5097549"/>
          </a:xfrm>
          <a:prstGeom prst="rect">
            <a:avLst/>
          </a:prstGeom>
          <a:noFill/>
        </p:spPr>
        <p:txBody>
          <a:bodyPr wrap="square">
            <a:spAutoFit/>
          </a:bodyPr>
          <a:lstStyle/>
          <a:p>
            <a:pPr marL="285750" indent="-285750" algn="just">
              <a:lnSpc>
                <a:spcPct val="115000"/>
              </a:lnSpc>
              <a:buFont typeface="Arial" panose="020B0604020202020204" pitchFamily="34" charset="0"/>
              <a:buChar char="•"/>
            </a:pPr>
            <a:r>
              <a:rPr lang="en-US" sz="2000" dirty="0">
                <a:effectLst/>
                <a:ea typeface="Arial" panose="020B0604020202020204" pitchFamily="34" charset="0"/>
              </a:rPr>
              <a:t>UNICEF was able to secure 410,450 cartons of RUTF (5,700 MT) – </a:t>
            </a:r>
            <a:r>
              <a:rPr lang="en-US" sz="2000" dirty="0">
                <a:solidFill>
                  <a:srgbClr val="00B0F0"/>
                </a:solidFill>
                <a:ea typeface="Arial" panose="020B0604020202020204" pitchFamily="34" charset="0"/>
              </a:rPr>
              <a:t>ensuring healthy</a:t>
            </a:r>
            <a:r>
              <a:rPr lang="en-US" sz="2000" dirty="0">
                <a:solidFill>
                  <a:srgbClr val="00B0F0"/>
                </a:solidFill>
              </a:rPr>
              <a:t> pipeline </a:t>
            </a:r>
            <a:r>
              <a:rPr lang="en-US" sz="2000" dirty="0">
                <a:solidFill>
                  <a:srgbClr val="00B0F0"/>
                </a:solidFill>
                <a:effectLst/>
                <a:ea typeface="Arial" panose="020B0604020202020204" pitchFamily="34" charset="0"/>
              </a:rPr>
              <a:t>until October 2023</a:t>
            </a:r>
          </a:p>
          <a:p>
            <a:pPr marL="285750" indent="-285750" algn="just">
              <a:lnSpc>
                <a:spcPct val="115000"/>
              </a:lnSpc>
              <a:buFont typeface="Arial" panose="020B0604020202020204" pitchFamily="34" charset="0"/>
              <a:buChar char="•"/>
            </a:pPr>
            <a:r>
              <a:rPr lang="en-US" sz="2000" dirty="0">
                <a:ea typeface="Arial" panose="020B0604020202020204" pitchFamily="34" charset="0"/>
              </a:rPr>
              <a:t>Provision of F75, F100 and routine drugs</a:t>
            </a:r>
          </a:p>
          <a:p>
            <a:pPr marL="285750" indent="-285750" algn="just">
              <a:lnSpc>
                <a:spcPct val="115000"/>
              </a:lnSpc>
              <a:buFont typeface="Arial" panose="020B0604020202020204" pitchFamily="34" charset="0"/>
              <a:buChar char="•"/>
            </a:pPr>
            <a:r>
              <a:rPr lang="en-US" sz="2000" dirty="0">
                <a:ea typeface="Arial" panose="020B0604020202020204" pitchFamily="34" charset="0"/>
              </a:rPr>
              <a:t>Supported Training on AM guidelines</a:t>
            </a:r>
          </a:p>
          <a:p>
            <a:pPr marL="285750" indent="-285750" algn="just">
              <a:lnSpc>
                <a:spcPct val="115000"/>
              </a:lnSpc>
              <a:buFont typeface="Arial" panose="020B0604020202020204" pitchFamily="34" charset="0"/>
              <a:buChar char="•"/>
            </a:pPr>
            <a:r>
              <a:rPr lang="en-US" sz="2000" dirty="0">
                <a:ea typeface="Arial" panose="020B0604020202020204" pitchFamily="34" charset="0"/>
              </a:rPr>
              <a:t>Scale up Partnerships </a:t>
            </a:r>
          </a:p>
          <a:p>
            <a:pPr marL="285750" indent="-285750" algn="just">
              <a:lnSpc>
                <a:spcPct val="115000"/>
              </a:lnSpc>
              <a:buFont typeface="Arial" panose="020B0604020202020204" pitchFamily="34" charset="0"/>
              <a:buChar char="•"/>
            </a:pPr>
            <a:r>
              <a:rPr lang="en-US" sz="2000" dirty="0">
                <a:ea typeface="Arial" panose="020B0604020202020204" pitchFamily="34" charset="0"/>
              </a:rPr>
              <a:t>Moreover, this project will continue the implementation of a</a:t>
            </a:r>
            <a:r>
              <a:rPr lang="en-US" sz="2400" dirty="0">
                <a:effectLst/>
                <a:latin typeface="Times New Roman" panose="02020603050405020304" pitchFamily="18" charset="0"/>
                <a:ea typeface="Times New Roman" panose="02020603050405020304" pitchFamily="18" charset="0"/>
              </a:rPr>
              <a:t> </a:t>
            </a:r>
            <a:r>
              <a:rPr lang="en-US" sz="2000" dirty="0"/>
              <a:t>rapid response mechanism approach, the so-called F&amp;T campaign, allows for both active SAM case-finding, but also nutrition situation assessment, and delivery of high impact nutrition services (Vitamin A supplementation, deworming, IFA)</a:t>
            </a:r>
          </a:p>
          <a:p>
            <a:pPr marL="285750" indent="-285750" algn="just">
              <a:lnSpc>
                <a:spcPct val="115000"/>
              </a:lnSpc>
              <a:buFont typeface="Arial" panose="020B0604020202020204" pitchFamily="34" charset="0"/>
              <a:buChar char="•"/>
            </a:pPr>
            <a:endParaRPr lang="en-US" sz="2000" dirty="0"/>
          </a:p>
        </p:txBody>
      </p:sp>
      <p:sp>
        <p:nvSpPr>
          <p:cNvPr id="13" name="TextBox 12">
            <a:extLst>
              <a:ext uri="{FF2B5EF4-FFF2-40B4-BE49-F238E27FC236}">
                <a16:creationId xmlns:a16="http://schemas.microsoft.com/office/drawing/2014/main" id="{38F52465-8D7A-4F5A-AB9B-6BFFEAE3FB0C}"/>
              </a:ext>
            </a:extLst>
          </p:cNvPr>
          <p:cNvSpPr txBox="1"/>
          <p:nvPr/>
        </p:nvSpPr>
        <p:spPr>
          <a:xfrm>
            <a:off x="123825" y="985430"/>
            <a:ext cx="4905374" cy="646331"/>
          </a:xfrm>
          <a:prstGeom prst="rect">
            <a:avLst/>
          </a:prstGeom>
          <a:noFill/>
        </p:spPr>
        <p:txBody>
          <a:bodyPr wrap="square" rtlCol="0">
            <a:spAutoFit/>
          </a:bodyPr>
          <a:lstStyle/>
          <a:p>
            <a:r>
              <a:rPr lang="en-US" dirty="0">
                <a:solidFill>
                  <a:srgbClr val="00B0F0"/>
                </a:solidFill>
              </a:rPr>
              <a:t>Stabilized resource needs for wasting treatment scale up in Ethiopia, </a:t>
            </a:r>
          </a:p>
        </p:txBody>
      </p:sp>
      <p:pic>
        <p:nvPicPr>
          <p:cNvPr id="2054" name="Picture 6" descr="image">
            <a:extLst>
              <a:ext uri="{FF2B5EF4-FFF2-40B4-BE49-F238E27FC236}">
                <a16:creationId xmlns:a16="http://schemas.microsoft.com/office/drawing/2014/main" id="{282E718A-801D-4E9B-8493-92C9E6286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949" y="1631761"/>
            <a:ext cx="5752425" cy="34575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97A3FC0-5489-4434-AACF-D63A8344FB47}"/>
              </a:ext>
            </a:extLst>
          </p:cNvPr>
          <p:cNvSpPr txBox="1"/>
          <p:nvPr/>
        </p:nvSpPr>
        <p:spPr>
          <a:xfrm>
            <a:off x="6248400" y="1089432"/>
            <a:ext cx="5341844" cy="523220"/>
          </a:xfrm>
          <a:prstGeom prst="rect">
            <a:avLst/>
          </a:prstGeom>
          <a:noFill/>
        </p:spPr>
        <p:txBody>
          <a:bodyPr wrap="square" lIns="91440" tIns="45720" rIns="91440" bIns="45720" rtlCol="0" anchor="t">
            <a:spAutoFit/>
          </a:bodyPr>
          <a:lstStyle/>
          <a:p>
            <a:r>
              <a:rPr lang="en-US" sz="2800" b="1" dirty="0">
                <a:solidFill>
                  <a:srgbClr val="00B0F0"/>
                </a:solidFill>
              </a:rPr>
              <a:t>710,000 children reached in 2022</a:t>
            </a:r>
            <a:endParaRPr lang="en-US" sz="2800" b="1" dirty="0">
              <a:solidFill>
                <a:srgbClr val="00B0F0"/>
              </a:solidFill>
              <a:cs typeface="Calibri"/>
            </a:endParaRPr>
          </a:p>
        </p:txBody>
      </p:sp>
      <p:sp>
        <p:nvSpPr>
          <p:cNvPr id="2" name="Oval 1">
            <a:extLst>
              <a:ext uri="{FF2B5EF4-FFF2-40B4-BE49-F238E27FC236}">
                <a16:creationId xmlns:a16="http://schemas.microsoft.com/office/drawing/2014/main" id="{DC17983B-F85E-8E63-14D1-33026486C7BA}"/>
              </a:ext>
            </a:extLst>
          </p:cNvPr>
          <p:cNvSpPr/>
          <p:nvPr/>
        </p:nvSpPr>
        <p:spPr>
          <a:xfrm>
            <a:off x="10833401" y="1959704"/>
            <a:ext cx="834080" cy="32024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Table&#10;&#10;Description automatically generated">
            <a:extLst>
              <a:ext uri="{FF2B5EF4-FFF2-40B4-BE49-F238E27FC236}">
                <a16:creationId xmlns:a16="http://schemas.microsoft.com/office/drawing/2014/main" id="{4E4DABA8-A76B-5E2A-684A-397CAAA70836}"/>
              </a:ext>
            </a:extLst>
          </p:cNvPr>
          <p:cNvPicPr>
            <a:picLocks noChangeAspect="1"/>
          </p:cNvPicPr>
          <p:nvPr/>
        </p:nvPicPr>
        <p:blipFill>
          <a:blip r:embed="rId4"/>
          <a:stretch>
            <a:fillRect/>
          </a:stretch>
        </p:blipFill>
        <p:spPr>
          <a:xfrm>
            <a:off x="6015317" y="5266641"/>
            <a:ext cx="5567082" cy="1174622"/>
          </a:xfrm>
          <a:prstGeom prst="rect">
            <a:avLst/>
          </a:prstGeom>
        </p:spPr>
      </p:pic>
      <p:sp>
        <p:nvSpPr>
          <p:cNvPr id="5" name="Oval 4">
            <a:extLst>
              <a:ext uri="{FF2B5EF4-FFF2-40B4-BE49-F238E27FC236}">
                <a16:creationId xmlns:a16="http://schemas.microsoft.com/office/drawing/2014/main" id="{264F6077-BC0F-CEC9-8ACF-22E4B19DADD2}"/>
              </a:ext>
            </a:extLst>
          </p:cNvPr>
          <p:cNvSpPr/>
          <p:nvPr/>
        </p:nvSpPr>
        <p:spPr>
          <a:xfrm>
            <a:off x="10413065" y="6000749"/>
            <a:ext cx="1416423" cy="4303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163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hart, map&#10;&#10;Description automatically generated">
            <a:extLst>
              <a:ext uri="{FF2B5EF4-FFF2-40B4-BE49-F238E27FC236}">
                <a16:creationId xmlns:a16="http://schemas.microsoft.com/office/drawing/2014/main" id="{9E34492C-4279-FA0D-42C0-A58A9436165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3918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9812C15-9971-4B23-82CD-975040B5A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635" y="2880816"/>
            <a:ext cx="5292269" cy="37029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8692" y="7289"/>
            <a:ext cx="1042741" cy="481866"/>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158" y="39070"/>
            <a:ext cx="1260250" cy="582380"/>
          </a:xfrm>
          <a:prstGeom prst="rect">
            <a:avLst/>
          </a:prstGeom>
        </p:spPr>
      </p:pic>
      <p:sp>
        <p:nvSpPr>
          <p:cNvPr id="69" name="TextBox 68"/>
          <p:cNvSpPr txBox="1"/>
          <p:nvPr/>
        </p:nvSpPr>
        <p:spPr>
          <a:xfrm>
            <a:off x="1143000" y="39070"/>
            <a:ext cx="6553200" cy="400110"/>
          </a:xfrm>
          <a:prstGeom prst="rect">
            <a:avLst/>
          </a:prstGeom>
          <a:noFill/>
        </p:spPr>
        <p:txBody>
          <a:bodyPr wrap="square" rtlCol="0">
            <a:spAutoFit/>
          </a:bodyPr>
          <a:lstStyle/>
          <a:p>
            <a:pPr>
              <a:defRPr/>
            </a:pPr>
            <a:r>
              <a:rPr lang="en-US" sz="2000" b="1" dirty="0">
                <a:solidFill>
                  <a:prstClr val="white"/>
                </a:solidFill>
                <a:latin typeface="Univers"/>
                <a:cs typeface="Times New Roman" pitchFamily="18" charset="0"/>
              </a:rPr>
              <a:t>El Niño-Driven Nutrition Emergency in Ethiopia</a:t>
            </a:r>
            <a:endParaRPr lang="en-US" sz="2000" dirty="0">
              <a:solidFill>
                <a:prstClr val="black"/>
              </a:solidFill>
              <a:latin typeface="Calibri"/>
            </a:endParaRPr>
          </a:p>
        </p:txBody>
      </p:sp>
      <p:sp>
        <p:nvSpPr>
          <p:cNvPr id="70" name="TextBox 69"/>
          <p:cNvSpPr txBox="1"/>
          <p:nvPr/>
        </p:nvSpPr>
        <p:spPr>
          <a:xfrm>
            <a:off x="1179222" y="356168"/>
            <a:ext cx="5630327" cy="246221"/>
          </a:xfrm>
          <a:prstGeom prst="rect">
            <a:avLst/>
          </a:prstGeom>
          <a:noFill/>
        </p:spPr>
        <p:txBody>
          <a:bodyPr wrap="square" rtlCol="0">
            <a:spAutoFit/>
          </a:bodyPr>
          <a:lstStyle/>
          <a:p>
            <a:pPr>
              <a:defRPr/>
            </a:pPr>
            <a:r>
              <a:rPr lang="en-US" sz="1000" dirty="0">
                <a:solidFill>
                  <a:prstClr val="white"/>
                </a:solidFill>
                <a:latin typeface="Univers"/>
                <a:cs typeface="Times New Roman" pitchFamily="18" charset="0"/>
              </a:rPr>
              <a:t>As of 27 April 2016</a:t>
            </a:r>
            <a:endParaRPr lang="en-US" sz="1000" dirty="0">
              <a:solidFill>
                <a:prstClr val="black"/>
              </a:solidFill>
              <a:latin typeface="Calibri"/>
            </a:endParaRPr>
          </a:p>
        </p:txBody>
      </p:sp>
      <p:grpSp>
        <p:nvGrpSpPr>
          <p:cNvPr id="25" name="Group 24"/>
          <p:cNvGrpSpPr/>
          <p:nvPr/>
        </p:nvGrpSpPr>
        <p:grpSpPr>
          <a:xfrm>
            <a:off x="866775" y="0"/>
            <a:ext cx="10182225" cy="783004"/>
            <a:chOff x="152400" y="-76200"/>
            <a:chExt cx="9909346" cy="446562"/>
          </a:xfrm>
        </p:grpSpPr>
        <p:sp>
          <p:nvSpPr>
            <p:cNvPr id="71" name="TextBox 70"/>
            <p:cNvSpPr txBox="1"/>
            <p:nvPr/>
          </p:nvSpPr>
          <p:spPr>
            <a:xfrm>
              <a:off x="152400" y="-76200"/>
              <a:ext cx="9909346" cy="412981"/>
            </a:xfrm>
            <a:prstGeom prst="rect">
              <a:avLst/>
            </a:prstGeom>
            <a:solidFill>
              <a:srgbClr val="0099FF"/>
            </a:solidFill>
          </p:spPr>
          <p:txBody>
            <a:bodyPr wrap="square" rtlCol="0">
              <a:spAutoFit/>
            </a:bodyPr>
            <a:lstStyle/>
            <a:p>
              <a:pPr>
                <a:defRPr/>
              </a:pPr>
              <a:endParaRPr lang="en-US" dirty="0">
                <a:solidFill>
                  <a:prstClr val="black"/>
                </a:solidFill>
                <a:latin typeface="Calibri"/>
              </a:endParaRPr>
            </a:p>
          </p:txBody>
        </p:sp>
        <p:sp>
          <p:nvSpPr>
            <p:cNvPr id="73" name="TextBox 72"/>
            <p:cNvSpPr txBox="1"/>
            <p:nvPr/>
          </p:nvSpPr>
          <p:spPr>
            <a:xfrm>
              <a:off x="346579" y="9005"/>
              <a:ext cx="1119325" cy="361357"/>
            </a:xfrm>
            <a:prstGeom prst="rect">
              <a:avLst/>
            </a:prstGeom>
            <a:noFill/>
          </p:spPr>
          <p:txBody>
            <a:bodyPr wrap="square" rtlCol="0">
              <a:spAutoFit/>
            </a:bodyPr>
            <a:lstStyle/>
            <a:p>
              <a:pPr>
                <a:defRPr/>
              </a:pPr>
              <a:r>
                <a:rPr lang="en-US" sz="1500" b="1" dirty="0">
                  <a:solidFill>
                    <a:prstClr val="white"/>
                  </a:solidFill>
                  <a:latin typeface="Univers"/>
                  <a:cs typeface="Times New Roman" pitchFamily="18" charset="0"/>
                </a:rPr>
                <a:t>Ethiopia</a:t>
              </a:r>
              <a:endParaRPr lang="en-US" sz="1500" dirty="0">
                <a:solidFill>
                  <a:prstClr val="black"/>
                </a:solidFill>
                <a:latin typeface="Calibri"/>
              </a:endParaRP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1045" y="76200"/>
            <a:ext cx="957880" cy="512466"/>
          </a:xfrm>
          <a:prstGeom prst="rect">
            <a:avLst/>
          </a:prstGeom>
        </p:spPr>
      </p:pic>
      <p:sp>
        <p:nvSpPr>
          <p:cNvPr id="44" name="TextBox 43">
            <a:extLst>
              <a:ext uri="{FF2B5EF4-FFF2-40B4-BE49-F238E27FC236}">
                <a16:creationId xmlns:a16="http://schemas.microsoft.com/office/drawing/2014/main" id="{4B8AD28F-40BF-4072-B613-F9562D458BBA}"/>
              </a:ext>
            </a:extLst>
          </p:cNvPr>
          <p:cNvSpPr txBox="1"/>
          <p:nvPr/>
        </p:nvSpPr>
        <p:spPr>
          <a:xfrm>
            <a:off x="1963381" y="28863"/>
            <a:ext cx="7913044" cy="707886"/>
          </a:xfrm>
          <a:prstGeom prst="rect">
            <a:avLst/>
          </a:prstGeom>
          <a:noFill/>
        </p:spPr>
        <p:txBody>
          <a:bodyPr wrap="square" rtlCol="0">
            <a:spAutoFit/>
          </a:bodyPr>
          <a:lstStyle/>
          <a:p>
            <a:pPr algn="ctr">
              <a:defRPr/>
            </a:pPr>
            <a:r>
              <a:rPr lang="en-US" sz="2000" b="1" dirty="0">
                <a:solidFill>
                  <a:schemeClr val="bg1"/>
                </a:solidFill>
              </a:rPr>
              <a:t>Find-and-treat campaign – delivered integrated results in drought and conflict </a:t>
            </a:r>
          </a:p>
        </p:txBody>
      </p:sp>
      <p:grpSp>
        <p:nvGrpSpPr>
          <p:cNvPr id="47" name="Group 46">
            <a:extLst>
              <a:ext uri="{FF2B5EF4-FFF2-40B4-BE49-F238E27FC236}">
                <a16:creationId xmlns:a16="http://schemas.microsoft.com/office/drawing/2014/main" id="{322280EF-C1C9-4A4E-86F7-CE3200819CD3}"/>
              </a:ext>
            </a:extLst>
          </p:cNvPr>
          <p:cNvGrpSpPr/>
          <p:nvPr/>
        </p:nvGrpSpPr>
        <p:grpSpPr>
          <a:xfrm>
            <a:off x="1000739" y="2545847"/>
            <a:ext cx="1417926" cy="469575"/>
            <a:chOff x="3224786" y="1256483"/>
            <a:chExt cx="1682437" cy="469575"/>
          </a:xfrm>
        </p:grpSpPr>
        <p:pic>
          <p:nvPicPr>
            <p:cNvPr id="48" name="Picture 8" descr="See the source image">
              <a:extLst>
                <a:ext uri="{FF2B5EF4-FFF2-40B4-BE49-F238E27FC236}">
                  <a16:creationId xmlns:a16="http://schemas.microsoft.com/office/drawing/2014/main" id="{62A42B0E-113F-4BBA-9C3A-7F9DB791772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569" b="32857"/>
            <a:stretch/>
          </p:blipFill>
          <p:spPr bwMode="auto">
            <a:xfrm>
              <a:off x="3282256" y="1256483"/>
              <a:ext cx="1273064" cy="388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DFC8710E-32D2-4513-BF04-05EFBA9C0DBE}"/>
                </a:ext>
              </a:extLst>
            </p:cNvPr>
            <p:cNvSpPr txBox="1"/>
            <p:nvPr/>
          </p:nvSpPr>
          <p:spPr>
            <a:xfrm>
              <a:off x="3224786" y="1449059"/>
              <a:ext cx="1682437" cy="276999"/>
            </a:xfrm>
            <a:prstGeom prst="rect">
              <a:avLst/>
            </a:prstGeom>
            <a:noFill/>
          </p:spPr>
          <p:txBody>
            <a:bodyPr wrap="square" lIns="36000" rIns="36000" rtlCol="0">
              <a:spAutoFit/>
            </a:bodyPr>
            <a:lstStyle/>
            <a:p>
              <a:r>
                <a:rPr lang="en-US" sz="1200" dirty="0"/>
                <a:t>MUAC screening</a:t>
              </a:r>
            </a:p>
          </p:txBody>
        </p:sp>
      </p:grpSp>
      <p:grpSp>
        <p:nvGrpSpPr>
          <p:cNvPr id="55" name="Group 54">
            <a:extLst>
              <a:ext uri="{FF2B5EF4-FFF2-40B4-BE49-F238E27FC236}">
                <a16:creationId xmlns:a16="http://schemas.microsoft.com/office/drawing/2014/main" id="{6334B5E2-4AF6-4051-ACC3-0937D20F1866}"/>
              </a:ext>
            </a:extLst>
          </p:cNvPr>
          <p:cNvGrpSpPr/>
          <p:nvPr/>
        </p:nvGrpSpPr>
        <p:grpSpPr>
          <a:xfrm>
            <a:off x="4005122" y="866190"/>
            <a:ext cx="1749314" cy="562145"/>
            <a:chOff x="3947633" y="1335430"/>
            <a:chExt cx="1667975" cy="547010"/>
          </a:xfrm>
        </p:grpSpPr>
        <p:grpSp>
          <p:nvGrpSpPr>
            <p:cNvPr id="61" name="Group 60">
              <a:extLst>
                <a:ext uri="{FF2B5EF4-FFF2-40B4-BE49-F238E27FC236}">
                  <a16:creationId xmlns:a16="http://schemas.microsoft.com/office/drawing/2014/main" id="{C4444015-31D0-48DC-BDB4-DC8161B8D79E}"/>
                </a:ext>
              </a:extLst>
            </p:cNvPr>
            <p:cNvGrpSpPr/>
            <p:nvPr/>
          </p:nvGrpSpPr>
          <p:grpSpPr>
            <a:xfrm>
              <a:off x="3947633" y="1335430"/>
              <a:ext cx="700703" cy="507411"/>
              <a:chOff x="747200" y="4346122"/>
              <a:chExt cx="845230" cy="628652"/>
            </a:xfrm>
          </p:grpSpPr>
          <p:pic>
            <p:nvPicPr>
              <p:cNvPr id="63" name="Picture 2" descr="See the source image">
                <a:extLst>
                  <a:ext uri="{FF2B5EF4-FFF2-40B4-BE49-F238E27FC236}">
                    <a16:creationId xmlns:a16="http://schemas.microsoft.com/office/drawing/2014/main" id="{8FA99864-CE4C-4332-B5D0-A09DF599A5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7359" y="4389849"/>
                <a:ext cx="475071" cy="52539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See the source image">
                <a:extLst>
                  <a:ext uri="{FF2B5EF4-FFF2-40B4-BE49-F238E27FC236}">
                    <a16:creationId xmlns:a16="http://schemas.microsoft.com/office/drawing/2014/main" id="{CF6EB183-A91D-4FD5-B596-DB6B703185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200" y="4346122"/>
                <a:ext cx="634361" cy="628652"/>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extBox 59">
              <a:extLst>
                <a:ext uri="{FF2B5EF4-FFF2-40B4-BE49-F238E27FC236}">
                  <a16:creationId xmlns:a16="http://schemas.microsoft.com/office/drawing/2014/main" id="{148792B7-487B-4362-84BB-0343D9CAA667}"/>
                </a:ext>
              </a:extLst>
            </p:cNvPr>
            <p:cNvSpPr txBox="1"/>
            <p:nvPr/>
          </p:nvSpPr>
          <p:spPr>
            <a:xfrm>
              <a:off x="4560356" y="1627874"/>
              <a:ext cx="1055252" cy="254566"/>
            </a:xfrm>
            <a:prstGeom prst="rect">
              <a:avLst/>
            </a:prstGeom>
            <a:noFill/>
          </p:spPr>
          <p:txBody>
            <a:bodyPr wrap="square" rtlCol="0">
              <a:spAutoFit/>
            </a:bodyPr>
            <a:lstStyle/>
            <a:p>
              <a:pPr algn="ctr"/>
              <a:r>
                <a:rPr lang="en-US" sz="1100" b="1" dirty="0"/>
                <a:t>PLW</a:t>
              </a:r>
            </a:p>
          </p:txBody>
        </p:sp>
      </p:grpSp>
      <p:sp>
        <p:nvSpPr>
          <p:cNvPr id="65" name="Oval 64">
            <a:extLst>
              <a:ext uri="{FF2B5EF4-FFF2-40B4-BE49-F238E27FC236}">
                <a16:creationId xmlns:a16="http://schemas.microsoft.com/office/drawing/2014/main" id="{03DE4868-106F-4DD6-AD48-D9380A6C18F5}"/>
              </a:ext>
            </a:extLst>
          </p:cNvPr>
          <p:cNvSpPr/>
          <p:nvPr/>
        </p:nvSpPr>
        <p:spPr>
          <a:xfrm>
            <a:off x="876487" y="2465075"/>
            <a:ext cx="1417926" cy="628397"/>
          </a:xfrm>
          <a:prstGeom prst="ellipse">
            <a:avLst/>
          </a:prstGeom>
          <a:noFill/>
          <a:ln>
            <a:solidFill>
              <a:srgbClr val="D9D9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 name="Group 1">
            <a:extLst>
              <a:ext uri="{FF2B5EF4-FFF2-40B4-BE49-F238E27FC236}">
                <a16:creationId xmlns:a16="http://schemas.microsoft.com/office/drawing/2014/main" id="{9AE82433-FE44-459F-821E-FB81E9D6B6C7}"/>
              </a:ext>
            </a:extLst>
          </p:cNvPr>
          <p:cNvGrpSpPr/>
          <p:nvPr/>
        </p:nvGrpSpPr>
        <p:grpSpPr>
          <a:xfrm>
            <a:off x="2319533" y="866402"/>
            <a:ext cx="1701638" cy="711097"/>
            <a:chOff x="-831084" y="3724530"/>
            <a:chExt cx="1632400" cy="722223"/>
          </a:xfrm>
        </p:grpSpPr>
        <p:pic>
          <p:nvPicPr>
            <p:cNvPr id="53" name="Picture 6" descr="See the source image">
              <a:extLst>
                <a:ext uri="{FF2B5EF4-FFF2-40B4-BE49-F238E27FC236}">
                  <a16:creationId xmlns:a16="http://schemas.microsoft.com/office/drawing/2014/main" id="{9B6C162F-0E9F-443B-9525-06C5435708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53" y="3724530"/>
              <a:ext cx="512363" cy="51466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33468FD-D00E-4143-B656-0B52E99617C8}"/>
                </a:ext>
              </a:extLst>
            </p:cNvPr>
            <p:cNvSpPr txBox="1"/>
            <p:nvPr/>
          </p:nvSpPr>
          <p:spPr>
            <a:xfrm>
              <a:off x="-831084" y="4009124"/>
              <a:ext cx="1105431" cy="437629"/>
            </a:xfrm>
            <a:prstGeom prst="rect">
              <a:avLst/>
            </a:prstGeom>
            <a:noFill/>
          </p:spPr>
          <p:txBody>
            <a:bodyPr wrap="square" rtlCol="0">
              <a:spAutoFit/>
            </a:bodyPr>
            <a:lstStyle/>
            <a:p>
              <a:pPr algn="ctr"/>
              <a:r>
                <a:rPr lang="en-US" sz="1100" b="1" dirty="0"/>
                <a:t>children U5</a:t>
              </a:r>
            </a:p>
            <a:p>
              <a:pPr algn="ctr"/>
              <a:endParaRPr lang="en-US" sz="1100" b="1" dirty="0"/>
            </a:p>
          </p:txBody>
        </p:sp>
      </p:grpSp>
      <p:sp>
        <p:nvSpPr>
          <p:cNvPr id="127" name="Rectangle 126">
            <a:extLst>
              <a:ext uri="{FF2B5EF4-FFF2-40B4-BE49-F238E27FC236}">
                <a16:creationId xmlns:a16="http://schemas.microsoft.com/office/drawing/2014/main" id="{B7726A7A-B499-4BFF-84C9-C255E3F1EB47}"/>
              </a:ext>
            </a:extLst>
          </p:cNvPr>
          <p:cNvSpPr/>
          <p:nvPr/>
        </p:nvSpPr>
        <p:spPr>
          <a:xfrm>
            <a:off x="2137796" y="808021"/>
            <a:ext cx="3616640" cy="712490"/>
          </a:xfrm>
          <a:prstGeom prst="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C8DF9E2-2498-4DB2-B5A6-290439A18057}"/>
              </a:ext>
            </a:extLst>
          </p:cNvPr>
          <p:cNvSpPr txBox="1"/>
          <p:nvPr/>
        </p:nvSpPr>
        <p:spPr>
          <a:xfrm>
            <a:off x="2294418" y="900507"/>
            <a:ext cx="1202548" cy="369332"/>
          </a:xfrm>
          <a:prstGeom prst="rect">
            <a:avLst/>
          </a:prstGeom>
          <a:noFill/>
        </p:spPr>
        <p:txBody>
          <a:bodyPr wrap="square" rtlCol="0">
            <a:spAutoFit/>
          </a:bodyPr>
          <a:lstStyle/>
          <a:p>
            <a:pPr algn="ctr"/>
            <a:r>
              <a:rPr lang="en-US" b="1" dirty="0">
                <a:solidFill>
                  <a:srgbClr val="0099FF"/>
                </a:solidFill>
              </a:rPr>
              <a:t>9,423,554</a:t>
            </a:r>
          </a:p>
        </p:txBody>
      </p:sp>
      <p:sp>
        <p:nvSpPr>
          <p:cNvPr id="58" name="TextBox 57">
            <a:extLst>
              <a:ext uri="{FF2B5EF4-FFF2-40B4-BE49-F238E27FC236}">
                <a16:creationId xmlns:a16="http://schemas.microsoft.com/office/drawing/2014/main" id="{4F7B3574-7A31-4A75-9C70-F5248C5491A5}"/>
              </a:ext>
            </a:extLst>
          </p:cNvPr>
          <p:cNvSpPr txBox="1"/>
          <p:nvPr/>
        </p:nvSpPr>
        <p:spPr>
          <a:xfrm>
            <a:off x="4647726" y="899798"/>
            <a:ext cx="1129229" cy="369332"/>
          </a:xfrm>
          <a:prstGeom prst="rect">
            <a:avLst/>
          </a:prstGeom>
          <a:noFill/>
        </p:spPr>
        <p:txBody>
          <a:bodyPr wrap="square" rtlCol="0">
            <a:spAutoFit/>
          </a:bodyPr>
          <a:lstStyle/>
          <a:p>
            <a:pPr algn="ctr"/>
            <a:r>
              <a:rPr lang="en-US" b="1" dirty="0">
                <a:solidFill>
                  <a:srgbClr val="0099FF"/>
                </a:solidFill>
              </a:rPr>
              <a:t>1,958,095</a:t>
            </a:r>
          </a:p>
        </p:txBody>
      </p:sp>
      <p:sp>
        <p:nvSpPr>
          <p:cNvPr id="30" name="Rectangle 29">
            <a:extLst>
              <a:ext uri="{FF2B5EF4-FFF2-40B4-BE49-F238E27FC236}">
                <a16:creationId xmlns:a16="http://schemas.microsoft.com/office/drawing/2014/main" id="{AA408467-696D-4834-B398-00DF20FD88B6}"/>
              </a:ext>
            </a:extLst>
          </p:cNvPr>
          <p:cNvSpPr/>
          <p:nvPr/>
        </p:nvSpPr>
        <p:spPr>
          <a:xfrm>
            <a:off x="5884600" y="805556"/>
            <a:ext cx="3016344" cy="719402"/>
          </a:xfrm>
          <a:prstGeom prst="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EC50B553-7339-4DCF-AF1E-68D279E08881}"/>
              </a:ext>
            </a:extLst>
          </p:cNvPr>
          <p:cNvSpPr txBox="1"/>
          <p:nvPr/>
        </p:nvSpPr>
        <p:spPr>
          <a:xfrm>
            <a:off x="5841156" y="829409"/>
            <a:ext cx="1202548" cy="646331"/>
          </a:xfrm>
          <a:prstGeom prst="rect">
            <a:avLst/>
          </a:prstGeom>
          <a:noFill/>
        </p:spPr>
        <p:txBody>
          <a:bodyPr wrap="square" rtlCol="0">
            <a:spAutoFit/>
          </a:bodyPr>
          <a:lstStyle/>
          <a:p>
            <a:pPr algn="ctr"/>
            <a:r>
              <a:rPr lang="en-US" b="1" dirty="0">
                <a:solidFill>
                  <a:srgbClr val="0099FF"/>
                </a:solidFill>
              </a:rPr>
              <a:t>8</a:t>
            </a:r>
          </a:p>
          <a:p>
            <a:pPr algn="ctr"/>
            <a:r>
              <a:rPr lang="en-US" b="1" dirty="0"/>
              <a:t>Regions</a:t>
            </a:r>
          </a:p>
        </p:txBody>
      </p:sp>
      <p:sp>
        <p:nvSpPr>
          <p:cNvPr id="32" name="TextBox 31">
            <a:extLst>
              <a:ext uri="{FF2B5EF4-FFF2-40B4-BE49-F238E27FC236}">
                <a16:creationId xmlns:a16="http://schemas.microsoft.com/office/drawing/2014/main" id="{436922F6-6717-4818-ABAB-CA42AF29E7BE}"/>
              </a:ext>
            </a:extLst>
          </p:cNvPr>
          <p:cNvSpPr txBox="1"/>
          <p:nvPr/>
        </p:nvSpPr>
        <p:spPr>
          <a:xfrm>
            <a:off x="6765734" y="836696"/>
            <a:ext cx="1202548" cy="646331"/>
          </a:xfrm>
          <a:prstGeom prst="rect">
            <a:avLst/>
          </a:prstGeom>
          <a:noFill/>
        </p:spPr>
        <p:txBody>
          <a:bodyPr wrap="square" rtlCol="0">
            <a:spAutoFit/>
          </a:bodyPr>
          <a:lstStyle/>
          <a:p>
            <a:pPr algn="ctr"/>
            <a:r>
              <a:rPr lang="en-US" b="1" dirty="0">
                <a:solidFill>
                  <a:srgbClr val="0099FF"/>
                </a:solidFill>
              </a:rPr>
              <a:t>68</a:t>
            </a:r>
          </a:p>
          <a:p>
            <a:pPr algn="ctr"/>
            <a:r>
              <a:rPr lang="en-US" b="1" dirty="0"/>
              <a:t>Zones</a:t>
            </a:r>
          </a:p>
        </p:txBody>
      </p:sp>
      <p:sp>
        <p:nvSpPr>
          <p:cNvPr id="33" name="TextBox 32">
            <a:extLst>
              <a:ext uri="{FF2B5EF4-FFF2-40B4-BE49-F238E27FC236}">
                <a16:creationId xmlns:a16="http://schemas.microsoft.com/office/drawing/2014/main" id="{BD86D89A-2C0E-448E-84FC-00AC50204B77}"/>
              </a:ext>
            </a:extLst>
          </p:cNvPr>
          <p:cNvSpPr txBox="1"/>
          <p:nvPr/>
        </p:nvSpPr>
        <p:spPr>
          <a:xfrm>
            <a:off x="7698709" y="843114"/>
            <a:ext cx="1202548" cy="646331"/>
          </a:xfrm>
          <a:prstGeom prst="rect">
            <a:avLst/>
          </a:prstGeom>
          <a:noFill/>
        </p:spPr>
        <p:txBody>
          <a:bodyPr wrap="square" rtlCol="0">
            <a:spAutoFit/>
          </a:bodyPr>
          <a:lstStyle/>
          <a:p>
            <a:pPr algn="ctr"/>
            <a:r>
              <a:rPr lang="en-US" b="1" dirty="0">
                <a:solidFill>
                  <a:srgbClr val="0099FF"/>
                </a:solidFill>
              </a:rPr>
              <a:t>521</a:t>
            </a:r>
          </a:p>
          <a:p>
            <a:pPr algn="ctr"/>
            <a:r>
              <a:rPr lang="en-US" b="1" dirty="0"/>
              <a:t>Woredas</a:t>
            </a:r>
          </a:p>
        </p:txBody>
      </p:sp>
      <p:sp>
        <p:nvSpPr>
          <p:cNvPr id="35" name="Rectangle 34">
            <a:extLst>
              <a:ext uri="{FF2B5EF4-FFF2-40B4-BE49-F238E27FC236}">
                <a16:creationId xmlns:a16="http://schemas.microsoft.com/office/drawing/2014/main" id="{2240671A-BF07-4CC8-A767-2E4A5DDA4CE6}"/>
              </a:ext>
            </a:extLst>
          </p:cNvPr>
          <p:cNvSpPr/>
          <p:nvPr/>
        </p:nvSpPr>
        <p:spPr>
          <a:xfrm>
            <a:off x="8781117" y="1936538"/>
            <a:ext cx="2037808" cy="4769061"/>
          </a:xfrm>
          <a:prstGeom prst="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2BC10962-529A-41FE-97E3-E5963B2713EE}"/>
              </a:ext>
            </a:extLst>
          </p:cNvPr>
          <p:cNvGrpSpPr/>
          <p:nvPr/>
        </p:nvGrpSpPr>
        <p:grpSpPr>
          <a:xfrm>
            <a:off x="9332567" y="1977064"/>
            <a:ext cx="1389204" cy="532258"/>
            <a:chOff x="-877887" y="2356178"/>
            <a:chExt cx="1332678" cy="540586"/>
          </a:xfrm>
        </p:grpSpPr>
        <p:pic>
          <p:nvPicPr>
            <p:cNvPr id="38" name="Picture 6" descr="See the source image">
              <a:extLst>
                <a:ext uri="{FF2B5EF4-FFF2-40B4-BE49-F238E27FC236}">
                  <a16:creationId xmlns:a16="http://schemas.microsoft.com/office/drawing/2014/main" id="{5DA30822-1115-4DA0-8522-9C6E89A425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887" y="2356178"/>
              <a:ext cx="512363" cy="51466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62681B7-735F-44B5-8B84-A5DD946D4AF8}"/>
                </a:ext>
              </a:extLst>
            </p:cNvPr>
            <p:cNvSpPr txBox="1"/>
            <p:nvPr/>
          </p:nvSpPr>
          <p:spPr>
            <a:xfrm>
              <a:off x="-449585" y="2459135"/>
              <a:ext cx="904376" cy="437629"/>
            </a:xfrm>
            <a:prstGeom prst="rect">
              <a:avLst/>
            </a:prstGeom>
            <a:noFill/>
          </p:spPr>
          <p:txBody>
            <a:bodyPr wrap="square" rtlCol="0">
              <a:spAutoFit/>
            </a:bodyPr>
            <a:lstStyle/>
            <a:p>
              <a:pPr algn="ctr"/>
              <a:r>
                <a:rPr lang="en-US" sz="1100" b="1" dirty="0"/>
                <a:t>children U5</a:t>
              </a:r>
            </a:p>
            <a:p>
              <a:pPr algn="ctr"/>
              <a:endParaRPr lang="en-US" sz="1100" b="1" dirty="0"/>
            </a:p>
          </p:txBody>
        </p:sp>
      </p:grpSp>
      <p:sp>
        <p:nvSpPr>
          <p:cNvPr id="3" name="TextBox 2">
            <a:extLst>
              <a:ext uri="{FF2B5EF4-FFF2-40B4-BE49-F238E27FC236}">
                <a16:creationId xmlns:a16="http://schemas.microsoft.com/office/drawing/2014/main" id="{6278C2D1-6C16-4EAD-87D3-0D8C76D4A0F8}"/>
              </a:ext>
            </a:extLst>
          </p:cNvPr>
          <p:cNvSpPr txBox="1"/>
          <p:nvPr/>
        </p:nvSpPr>
        <p:spPr>
          <a:xfrm>
            <a:off x="8850234" y="2489825"/>
            <a:ext cx="1219200" cy="461665"/>
          </a:xfrm>
          <a:prstGeom prst="rect">
            <a:avLst/>
          </a:prstGeom>
          <a:noFill/>
        </p:spPr>
        <p:txBody>
          <a:bodyPr wrap="square" rtlCol="0">
            <a:spAutoFit/>
          </a:bodyPr>
          <a:lstStyle/>
          <a:p>
            <a:r>
              <a:rPr lang="en-US" sz="1200" dirty="0"/>
              <a:t># linked to SAM treatment</a:t>
            </a:r>
          </a:p>
        </p:txBody>
      </p:sp>
      <p:sp>
        <p:nvSpPr>
          <p:cNvPr id="40" name="TextBox 39">
            <a:extLst>
              <a:ext uri="{FF2B5EF4-FFF2-40B4-BE49-F238E27FC236}">
                <a16:creationId xmlns:a16="http://schemas.microsoft.com/office/drawing/2014/main" id="{8996DE33-020B-4761-9BB0-8C6C4262FBA5}"/>
              </a:ext>
            </a:extLst>
          </p:cNvPr>
          <p:cNvSpPr txBox="1"/>
          <p:nvPr/>
        </p:nvSpPr>
        <p:spPr>
          <a:xfrm>
            <a:off x="8850234" y="2951489"/>
            <a:ext cx="1219200" cy="276999"/>
          </a:xfrm>
          <a:prstGeom prst="rect">
            <a:avLst/>
          </a:prstGeom>
          <a:noFill/>
        </p:spPr>
        <p:txBody>
          <a:bodyPr wrap="square" rtlCol="0">
            <a:spAutoFit/>
          </a:bodyPr>
          <a:lstStyle/>
          <a:p>
            <a:r>
              <a:rPr lang="en-US" sz="1200" dirty="0"/>
              <a:t># received VAS</a:t>
            </a:r>
          </a:p>
        </p:txBody>
      </p:sp>
      <p:sp>
        <p:nvSpPr>
          <p:cNvPr id="41" name="TextBox 40">
            <a:extLst>
              <a:ext uri="{FF2B5EF4-FFF2-40B4-BE49-F238E27FC236}">
                <a16:creationId xmlns:a16="http://schemas.microsoft.com/office/drawing/2014/main" id="{1B0D8B9A-9742-464F-BD1C-307E3E33E7E0}"/>
              </a:ext>
            </a:extLst>
          </p:cNvPr>
          <p:cNvSpPr txBox="1"/>
          <p:nvPr/>
        </p:nvSpPr>
        <p:spPr>
          <a:xfrm>
            <a:off x="8856526" y="3233249"/>
            <a:ext cx="1284366" cy="461665"/>
          </a:xfrm>
          <a:prstGeom prst="rect">
            <a:avLst/>
          </a:prstGeom>
          <a:noFill/>
        </p:spPr>
        <p:txBody>
          <a:bodyPr wrap="square" rtlCol="0">
            <a:spAutoFit/>
          </a:bodyPr>
          <a:lstStyle/>
          <a:p>
            <a:r>
              <a:rPr lang="en-US" sz="1200" dirty="0"/>
              <a:t># received deworming</a:t>
            </a:r>
          </a:p>
        </p:txBody>
      </p:sp>
      <p:grpSp>
        <p:nvGrpSpPr>
          <p:cNvPr id="43" name="Group 42">
            <a:extLst>
              <a:ext uri="{FF2B5EF4-FFF2-40B4-BE49-F238E27FC236}">
                <a16:creationId xmlns:a16="http://schemas.microsoft.com/office/drawing/2014/main" id="{674393D0-080A-4C7F-A926-5202FDDE18FE}"/>
              </a:ext>
            </a:extLst>
          </p:cNvPr>
          <p:cNvGrpSpPr/>
          <p:nvPr/>
        </p:nvGrpSpPr>
        <p:grpSpPr>
          <a:xfrm>
            <a:off x="9389615" y="4285504"/>
            <a:ext cx="734873" cy="521451"/>
            <a:chOff x="747200" y="4346122"/>
            <a:chExt cx="845230" cy="628652"/>
          </a:xfrm>
        </p:grpSpPr>
        <p:pic>
          <p:nvPicPr>
            <p:cNvPr id="50" name="Picture 2" descr="See the source image">
              <a:extLst>
                <a:ext uri="{FF2B5EF4-FFF2-40B4-BE49-F238E27FC236}">
                  <a16:creationId xmlns:a16="http://schemas.microsoft.com/office/drawing/2014/main" id="{6B391A9D-8AF5-4D0E-B3BD-1844243537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7359" y="4389849"/>
              <a:ext cx="475071" cy="52539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See the source image">
              <a:extLst>
                <a:ext uri="{FF2B5EF4-FFF2-40B4-BE49-F238E27FC236}">
                  <a16:creationId xmlns:a16="http://schemas.microsoft.com/office/drawing/2014/main" id="{F822B715-8F39-4BDE-920B-2580C03202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200" y="4346122"/>
              <a:ext cx="634361" cy="628652"/>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B5F2277D-4866-4E76-BA67-9CFEFC0C015A}"/>
              </a:ext>
            </a:extLst>
          </p:cNvPr>
          <p:cNvSpPr txBox="1"/>
          <p:nvPr/>
        </p:nvSpPr>
        <p:spPr>
          <a:xfrm>
            <a:off x="8850234" y="4865844"/>
            <a:ext cx="1219200" cy="461665"/>
          </a:xfrm>
          <a:prstGeom prst="rect">
            <a:avLst/>
          </a:prstGeom>
          <a:noFill/>
        </p:spPr>
        <p:txBody>
          <a:bodyPr wrap="square" rtlCol="0">
            <a:spAutoFit/>
          </a:bodyPr>
          <a:lstStyle/>
          <a:p>
            <a:r>
              <a:rPr lang="en-US" sz="1200" dirty="0"/>
              <a:t># PLW received IFA</a:t>
            </a:r>
          </a:p>
        </p:txBody>
      </p:sp>
      <p:sp>
        <p:nvSpPr>
          <p:cNvPr id="56" name="TextBox 55">
            <a:extLst>
              <a:ext uri="{FF2B5EF4-FFF2-40B4-BE49-F238E27FC236}">
                <a16:creationId xmlns:a16="http://schemas.microsoft.com/office/drawing/2014/main" id="{60CEDC32-45B2-4B08-B664-81084FF15EAF}"/>
              </a:ext>
            </a:extLst>
          </p:cNvPr>
          <p:cNvSpPr txBox="1"/>
          <p:nvPr/>
        </p:nvSpPr>
        <p:spPr>
          <a:xfrm>
            <a:off x="8860022" y="5297270"/>
            <a:ext cx="1219200" cy="646331"/>
          </a:xfrm>
          <a:prstGeom prst="rect">
            <a:avLst/>
          </a:prstGeom>
          <a:noFill/>
        </p:spPr>
        <p:txBody>
          <a:bodyPr wrap="square" rtlCol="0">
            <a:spAutoFit/>
          </a:bodyPr>
          <a:lstStyle/>
          <a:p>
            <a:r>
              <a:rPr lang="en-US" sz="1200" dirty="0"/>
              <a:t># caregivers were counselled on IYCF</a:t>
            </a:r>
          </a:p>
        </p:txBody>
      </p:sp>
      <p:sp>
        <p:nvSpPr>
          <p:cNvPr id="59" name="TextBox 58">
            <a:extLst>
              <a:ext uri="{FF2B5EF4-FFF2-40B4-BE49-F238E27FC236}">
                <a16:creationId xmlns:a16="http://schemas.microsoft.com/office/drawing/2014/main" id="{5460489F-820A-4FF8-83FF-E2FCEAE76409}"/>
              </a:ext>
            </a:extLst>
          </p:cNvPr>
          <p:cNvSpPr txBox="1"/>
          <p:nvPr/>
        </p:nvSpPr>
        <p:spPr>
          <a:xfrm>
            <a:off x="9821294" y="2514845"/>
            <a:ext cx="1202548" cy="369332"/>
          </a:xfrm>
          <a:prstGeom prst="rect">
            <a:avLst/>
          </a:prstGeom>
          <a:noFill/>
        </p:spPr>
        <p:txBody>
          <a:bodyPr wrap="square" rtlCol="0">
            <a:spAutoFit/>
          </a:bodyPr>
          <a:lstStyle/>
          <a:p>
            <a:pPr algn="ctr"/>
            <a:r>
              <a:rPr lang="en-US" b="1" dirty="0">
                <a:solidFill>
                  <a:srgbClr val="0099FF"/>
                </a:solidFill>
              </a:rPr>
              <a:t>40,578</a:t>
            </a:r>
          </a:p>
        </p:txBody>
      </p:sp>
      <p:sp>
        <p:nvSpPr>
          <p:cNvPr id="62" name="TextBox 61">
            <a:extLst>
              <a:ext uri="{FF2B5EF4-FFF2-40B4-BE49-F238E27FC236}">
                <a16:creationId xmlns:a16="http://schemas.microsoft.com/office/drawing/2014/main" id="{D8A977F5-A586-41BE-9437-51798387F275}"/>
              </a:ext>
            </a:extLst>
          </p:cNvPr>
          <p:cNvSpPr txBox="1"/>
          <p:nvPr/>
        </p:nvSpPr>
        <p:spPr>
          <a:xfrm>
            <a:off x="9726467" y="2894811"/>
            <a:ext cx="1202548" cy="338554"/>
          </a:xfrm>
          <a:prstGeom prst="rect">
            <a:avLst/>
          </a:prstGeom>
          <a:noFill/>
        </p:spPr>
        <p:txBody>
          <a:bodyPr wrap="square" rtlCol="0">
            <a:spAutoFit/>
          </a:bodyPr>
          <a:lstStyle/>
          <a:p>
            <a:pPr algn="ctr"/>
            <a:r>
              <a:rPr lang="en-US" sz="1600" b="1" dirty="0">
                <a:solidFill>
                  <a:srgbClr val="0099FF"/>
                </a:solidFill>
              </a:rPr>
              <a:t>2,174,119</a:t>
            </a:r>
          </a:p>
        </p:txBody>
      </p:sp>
      <p:sp>
        <p:nvSpPr>
          <p:cNvPr id="66" name="TextBox 65">
            <a:extLst>
              <a:ext uri="{FF2B5EF4-FFF2-40B4-BE49-F238E27FC236}">
                <a16:creationId xmlns:a16="http://schemas.microsoft.com/office/drawing/2014/main" id="{EBBAFEBB-448D-4C20-85A2-8449E551C000}"/>
              </a:ext>
            </a:extLst>
          </p:cNvPr>
          <p:cNvSpPr txBox="1"/>
          <p:nvPr/>
        </p:nvSpPr>
        <p:spPr>
          <a:xfrm>
            <a:off x="9679635" y="3264757"/>
            <a:ext cx="1202548" cy="369332"/>
          </a:xfrm>
          <a:prstGeom prst="rect">
            <a:avLst/>
          </a:prstGeom>
          <a:noFill/>
        </p:spPr>
        <p:txBody>
          <a:bodyPr wrap="square" rtlCol="0">
            <a:spAutoFit/>
          </a:bodyPr>
          <a:lstStyle/>
          <a:p>
            <a:pPr algn="ctr"/>
            <a:r>
              <a:rPr lang="en-US" b="1" dirty="0">
                <a:solidFill>
                  <a:srgbClr val="0099FF"/>
                </a:solidFill>
              </a:rPr>
              <a:t>1,141,914</a:t>
            </a:r>
          </a:p>
        </p:txBody>
      </p:sp>
      <p:sp>
        <p:nvSpPr>
          <p:cNvPr id="67" name="TextBox 66">
            <a:extLst>
              <a:ext uri="{FF2B5EF4-FFF2-40B4-BE49-F238E27FC236}">
                <a16:creationId xmlns:a16="http://schemas.microsoft.com/office/drawing/2014/main" id="{F2562777-7F42-4D46-98A4-F4CDC0A5C9A8}"/>
              </a:ext>
            </a:extLst>
          </p:cNvPr>
          <p:cNvSpPr txBox="1"/>
          <p:nvPr/>
        </p:nvSpPr>
        <p:spPr>
          <a:xfrm>
            <a:off x="9805654" y="4850874"/>
            <a:ext cx="1202548" cy="369332"/>
          </a:xfrm>
          <a:prstGeom prst="rect">
            <a:avLst/>
          </a:prstGeom>
          <a:noFill/>
        </p:spPr>
        <p:txBody>
          <a:bodyPr wrap="square" rtlCol="0">
            <a:spAutoFit/>
          </a:bodyPr>
          <a:lstStyle/>
          <a:p>
            <a:pPr algn="ctr"/>
            <a:r>
              <a:rPr lang="en-US" b="1" dirty="0">
                <a:solidFill>
                  <a:srgbClr val="0099FF"/>
                </a:solidFill>
              </a:rPr>
              <a:t>85,901</a:t>
            </a:r>
          </a:p>
        </p:txBody>
      </p:sp>
      <p:sp>
        <p:nvSpPr>
          <p:cNvPr id="72" name="TextBox 71">
            <a:extLst>
              <a:ext uri="{FF2B5EF4-FFF2-40B4-BE49-F238E27FC236}">
                <a16:creationId xmlns:a16="http://schemas.microsoft.com/office/drawing/2014/main" id="{00490923-CF66-4A0B-8526-AC17905CB59A}"/>
              </a:ext>
            </a:extLst>
          </p:cNvPr>
          <p:cNvSpPr txBox="1"/>
          <p:nvPr/>
        </p:nvSpPr>
        <p:spPr>
          <a:xfrm>
            <a:off x="9816548" y="5397798"/>
            <a:ext cx="1202548" cy="369332"/>
          </a:xfrm>
          <a:prstGeom prst="rect">
            <a:avLst/>
          </a:prstGeom>
          <a:noFill/>
        </p:spPr>
        <p:txBody>
          <a:bodyPr wrap="square" rtlCol="0">
            <a:spAutoFit/>
          </a:bodyPr>
          <a:lstStyle/>
          <a:p>
            <a:pPr algn="ctr"/>
            <a:r>
              <a:rPr lang="en-US" b="1" dirty="0">
                <a:solidFill>
                  <a:srgbClr val="0099FF"/>
                </a:solidFill>
              </a:rPr>
              <a:t>708,393</a:t>
            </a:r>
          </a:p>
        </p:txBody>
      </p:sp>
      <p:sp>
        <p:nvSpPr>
          <p:cNvPr id="74" name="TextBox 73">
            <a:extLst>
              <a:ext uri="{FF2B5EF4-FFF2-40B4-BE49-F238E27FC236}">
                <a16:creationId xmlns:a16="http://schemas.microsoft.com/office/drawing/2014/main" id="{91D939D1-37D1-4620-97FC-B2068CB35DB9}"/>
              </a:ext>
            </a:extLst>
          </p:cNvPr>
          <p:cNvSpPr txBox="1"/>
          <p:nvPr/>
        </p:nvSpPr>
        <p:spPr>
          <a:xfrm>
            <a:off x="8769969" y="1570210"/>
            <a:ext cx="2093158" cy="369332"/>
          </a:xfrm>
          <a:prstGeom prst="rect">
            <a:avLst/>
          </a:prstGeom>
          <a:noFill/>
        </p:spPr>
        <p:txBody>
          <a:bodyPr wrap="square" rtlCol="0">
            <a:spAutoFit/>
          </a:bodyPr>
          <a:lstStyle/>
          <a:p>
            <a:pPr algn="ctr"/>
            <a:r>
              <a:rPr lang="en-US" b="1" dirty="0">
                <a:solidFill>
                  <a:srgbClr val="0099FF"/>
                </a:solidFill>
              </a:rPr>
              <a:t>2022 Achievements</a:t>
            </a:r>
          </a:p>
        </p:txBody>
      </p:sp>
      <p:sp>
        <p:nvSpPr>
          <p:cNvPr id="75" name="TextBox 74">
            <a:extLst>
              <a:ext uri="{FF2B5EF4-FFF2-40B4-BE49-F238E27FC236}">
                <a16:creationId xmlns:a16="http://schemas.microsoft.com/office/drawing/2014/main" id="{5CD1580E-9201-449D-B422-F2A80E1B6E68}"/>
              </a:ext>
            </a:extLst>
          </p:cNvPr>
          <p:cNvSpPr txBox="1"/>
          <p:nvPr/>
        </p:nvSpPr>
        <p:spPr>
          <a:xfrm>
            <a:off x="8856527" y="6016793"/>
            <a:ext cx="1112165" cy="646331"/>
          </a:xfrm>
          <a:prstGeom prst="rect">
            <a:avLst/>
          </a:prstGeom>
          <a:noFill/>
        </p:spPr>
        <p:txBody>
          <a:bodyPr wrap="square" rtlCol="0">
            <a:spAutoFit/>
          </a:bodyPr>
          <a:lstStyle/>
          <a:p>
            <a:r>
              <a:rPr lang="en-US" sz="1200" dirty="0"/>
              <a:t># received MAM treatment</a:t>
            </a:r>
          </a:p>
        </p:txBody>
      </p:sp>
      <p:sp>
        <p:nvSpPr>
          <p:cNvPr id="77" name="TextBox 76">
            <a:extLst>
              <a:ext uri="{FF2B5EF4-FFF2-40B4-BE49-F238E27FC236}">
                <a16:creationId xmlns:a16="http://schemas.microsoft.com/office/drawing/2014/main" id="{47A2EE20-DE02-4343-9AE2-AF14631F3C2A}"/>
              </a:ext>
            </a:extLst>
          </p:cNvPr>
          <p:cNvSpPr txBox="1"/>
          <p:nvPr/>
        </p:nvSpPr>
        <p:spPr>
          <a:xfrm>
            <a:off x="8882208" y="3700494"/>
            <a:ext cx="1112165" cy="646331"/>
          </a:xfrm>
          <a:prstGeom prst="rect">
            <a:avLst/>
          </a:prstGeom>
          <a:noFill/>
        </p:spPr>
        <p:txBody>
          <a:bodyPr wrap="square" rtlCol="0">
            <a:spAutoFit/>
          </a:bodyPr>
          <a:lstStyle/>
          <a:p>
            <a:r>
              <a:rPr lang="en-US" sz="1200" dirty="0"/>
              <a:t># received MAM treatment</a:t>
            </a:r>
          </a:p>
        </p:txBody>
      </p:sp>
      <p:sp>
        <p:nvSpPr>
          <p:cNvPr id="78" name="TextBox 77">
            <a:extLst>
              <a:ext uri="{FF2B5EF4-FFF2-40B4-BE49-F238E27FC236}">
                <a16:creationId xmlns:a16="http://schemas.microsoft.com/office/drawing/2014/main" id="{1B4D1104-2228-406D-B846-81B325CD01F5}"/>
              </a:ext>
            </a:extLst>
          </p:cNvPr>
          <p:cNvSpPr txBox="1"/>
          <p:nvPr/>
        </p:nvSpPr>
        <p:spPr>
          <a:xfrm>
            <a:off x="9706996" y="3794219"/>
            <a:ext cx="1202548" cy="369332"/>
          </a:xfrm>
          <a:prstGeom prst="rect">
            <a:avLst/>
          </a:prstGeom>
          <a:noFill/>
        </p:spPr>
        <p:txBody>
          <a:bodyPr wrap="square" rtlCol="0">
            <a:spAutoFit/>
          </a:bodyPr>
          <a:lstStyle/>
          <a:p>
            <a:pPr algn="ctr"/>
            <a:r>
              <a:rPr lang="en-US" b="1" dirty="0">
                <a:solidFill>
                  <a:srgbClr val="0099FF"/>
                </a:solidFill>
              </a:rPr>
              <a:t>209,961</a:t>
            </a:r>
          </a:p>
        </p:txBody>
      </p:sp>
      <p:sp>
        <p:nvSpPr>
          <p:cNvPr id="79" name="TextBox 78">
            <a:extLst>
              <a:ext uri="{FF2B5EF4-FFF2-40B4-BE49-F238E27FC236}">
                <a16:creationId xmlns:a16="http://schemas.microsoft.com/office/drawing/2014/main" id="{29B5E14F-5C66-4F6B-991F-485247A26414}"/>
              </a:ext>
            </a:extLst>
          </p:cNvPr>
          <p:cNvSpPr txBox="1"/>
          <p:nvPr/>
        </p:nvSpPr>
        <p:spPr>
          <a:xfrm>
            <a:off x="9711444" y="4414395"/>
            <a:ext cx="1106711" cy="261610"/>
          </a:xfrm>
          <a:prstGeom prst="rect">
            <a:avLst/>
          </a:prstGeom>
          <a:noFill/>
        </p:spPr>
        <p:txBody>
          <a:bodyPr wrap="square" rtlCol="0">
            <a:spAutoFit/>
          </a:bodyPr>
          <a:lstStyle/>
          <a:p>
            <a:pPr algn="ctr"/>
            <a:r>
              <a:rPr lang="en-US" sz="1100" b="1" dirty="0"/>
              <a:t>PLW</a:t>
            </a:r>
          </a:p>
        </p:txBody>
      </p:sp>
      <p:sp>
        <p:nvSpPr>
          <p:cNvPr id="80" name="TextBox 79">
            <a:extLst>
              <a:ext uri="{FF2B5EF4-FFF2-40B4-BE49-F238E27FC236}">
                <a16:creationId xmlns:a16="http://schemas.microsoft.com/office/drawing/2014/main" id="{FEBEB325-B901-47B9-BB3D-57C01C27DE5D}"/>
              </a:ext>
            </a:extLst>
          </p:cNvPr>
          <p:cNvSpPr txBox="1"/>
          <p:nvPr/>
        </p:nvSpPr>
        <p:spPr>
          <a:xfrm>
            <a:off x="9779036" y="6176289"/>
            <a:ext cx="1202548" cy="369332"/>
          </a:xfrm>
          <a:prstGeom prst="rect">
            <a:avLst/>
          </a:prstGeom>
          <a:noFill/>
        </p:spPr>
        <p:txBody>
          <a:bodyPr wrap="square" rtlCol="0">
            <a:spAutoFit/>
          </a:bodyPr>
          <a:lstStyle/>
          <a:p>
            <a:pPr algn="ctr"/>
            <a:r>
              <a:rPr lang="en-US" b="1" dirty="0">
                <a:solidFill>
                  <a:srgbClr val="0099FF"/>
                </a:solidFill>
              </a:rPr>
              <a:t>170,969</a:t>
            </a:r>
          </a:p>
        </p:txBody>
      </p:sp>
      <p:sp>
        <p:nvSpPr>
          <p:cNvPr id="76" name="TextBox 75">
            <a:extLst>
              <a:ext uri="{FF2B5EF4-FFF2-40B4-BE49-F238E27FC236}">
                <a16:creationId xmlns:a16="http://schemas.microsoft.com/office/drawing/2014/main" id="{498B36C2-F0BA-4432-B1AD-4D730986534D}"/>
              </a:ext>
            </a:extLst>
          </p:cNvPr>
          <p:cNvSpPr txBox="1"/>
          <p:nvPr/>
        </p:nvSpPr>
        <p:spPr>
          <a:xfrm>
            <a:off x="171769" y="841166"/>
            <a:ext cx="1668534" cy="400110"/>
          </a:xfrm>
          <a:prstGeom prst="rect">
            <a:avLst/>
          </a:prstGeom>
          <a:solidFill>
            <a:srgbClr val="00B0F0"/>
          </a:solidFill>
        </p:spPr>
        <p:txBody>
          <a:bodyPr wrap="none" rtlCol="0">
            <a:spAutoFit/>
          </a:bodyPr>
          <a:lstStyle/>
          <a:p>
            <a:r>
              <a:rPr lang="en-US" sz="2000" b="1" dirty="0">
                <a:solidFill>
                  <a:schemeClr val="bg1"/>
                </a:solidFill>
              </a:rPr>
              <a:t>Key initiatives</a:t>
            </a:r>
          </a:p>
        </p:txBody>
      </p:sp>
      <p:pic>
        <p:nvPicPr>
          <p:cNvPr id="4" name="Picture 6">
            <a:extLst>
              <a:ext uri="{FF2B5EF4-FFF2-40B4-BE49-F238E27FC236}">
                <a16:creationId xmlns:a16="http://schemas.microsoft.com/office/drawing/2014/main" id="{7FFD13DB-7C51-90AE-0278-5FD0E1E87068}"/>
              </a:ext>
            </a:extLst>
          </p:cNvPr>
          <p:cNvPicPr>
            <a:picLocks noChangeAspect="1"/>
          </p:cNvPicPr>
          <p:nvPr/>
        </p:nvPicPr>
        <p:blipFill>
          <a:blip r:embed="rId10"/>
          <a:stretch>
            <a:fillRect/>
          </a:stretch>
        </p:blipFill>
        <p:spPr>
          <a:xfrm>
            <a:off x="471616" y="1763116"/>
            <a:ext cx="7582930" cy="489715"/>
          </a:xfrm>
          <a:prstGeom prst="rect">
            <a:avLst/>
          </a:prstGeom>
        </p:spPr>
      </p:pic>
    </p:spTree>
    <p:extLst>
      <p:ext uri="{BB962C8B-B14F-4D97-AF65-F5344CB8AC3E}">
        <p14:creationId xmlns:p14="http://schemas.microsoft.com/office/powerpoint/2010/main" val="108950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DD0E50AE-4DB1-C818-5B62-C674B956465B}"/>
              </a:ext>
            </a:extLst>
          </p:cNvPr>
          <p:cNvPicPr>
            <a:picLocks noGrp="1" noChangeAspect="1"/>
          </p:cNvPicPr>
          <p:nvPr>
            <p:ph idx="1"/>
          </p:nvPr>
        </p:nvPicPr>
        <p:blipFill>
          <a:blip r:embed="rId2"/>
          <a:stretch>
            <a:fillRect/>
          </a:stretch>
        </p:blipFill>
        <p:spPr>
          <a:xfrm>
            <a:off x="288324" y="210601"/>
            <a:ext cx="10297297" cy="5799952"/>
          </a:xfrm>
        </p:spPr>
      </p:pic>
    </p:spTree>
    <p:extLst>
      <p:ext uri="{BB962C8B-B14F-4D97-AF65-F5344CB8AC3E}">
        <p14:creationId xmlns:p14="http://schemas.microsoft.com/office/powerpoint/2010/main" val="39987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FACF9D-1B60-5DD0-2E27-90AEA831948E}"/>
              </a:ext>
            </a:extLst>
          </p:cNvPr>
          <p:cNvSpPr>
            <a:spLocks noGrp="1"/>
          </p:cNvSpPr>
          <p:nvPr>
            <p:ph type="sldNum" sz="quarter" idx="12"/>
          </p:nvPr>
        </p:nvSpPr>
        <p:spPr/>
        <p:txBody>
          <a:bodyPr/>
          <a:lstStyle/>
          <a:p>
            <a:fld id="{1605A27B-6163-449E-8D45-BB90717F2667}" type="slidenum">
              <a:rPr lang="en-US" smtClean="0"/>
              <a:t>17</a:t>
            </a:fld>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E96B646E-EB42-B26C-DF0B-FC2DD481F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897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515600" cy="1690688"/>
          </a:xfrm>
        </p:spPr>
        <p:txBody>
          <a:bodyPr vert="horz"/>
          <a:lstStyle/>
          <a:p>
            <a:r>
              <a:rPr lang="en-US" b="1" dirty="0">
                <a:solidFill>
                  <a:srgbClr val="3A89DB"/>
                </a:solidFill>
              </a:rPr>
              <a:t>What do we mean by wasting and integration?</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18</a:t>
            </a:fld>
            <a:endParaRPr lang="en-US" dirty="0"/>
          </a:p>
        </p:txBody>
      </p:sp>
      <p:sp>
        <p:nvSpPr>
          <p:cNvPr id="12" name="TextBox 11">
            <a:extLst>
              <a:ext uri="{FF2B5EF4-FFF2-40B4-BE49-F238E27FC236}">
                <a16:creationId xmlns:a16="http://schemas.microsoft.com/office/drawing/2014/main" id="{08530A87-8A22-1E61-3F61-6006390264EA}"/>
              </a:ext>
            </a:extLst>
          </p:cNvPr>
          <p:cNvSpPr txBox="1"/>
          <p:nvPr/>
        </p:nvSpPr>
        <p:spPr>
          <a:xfrm>
            <a:off x="6422064" y="4138255"/>
            <a:ext cx="4902699" cy="2400657"/>
          </a:xfrm>
          <a:prstGeom prst="rect">
            <a:avLst/>
          </a:prstGeom>
          <a:solidFill>
            <a:schemeClr val="accent6">
              <a:lumMod val="20000"/>
              <a:lumOff val="80000"/>
            </a:schemeClr>
          </a:solidFill>
          <a:ln>
            <a:solidFill>
              <a:srgbClr val="3A89DB"/>
            </a:solidFill>
          </a:ln>
        </p:spPr>
        <p:txBody>
          <a:bodyPr wrap="square">
            <a:spAutoFit/>
          </a:bodyPr>
          <a:lstStyle/>
          <a:p>
            <a:pPr algn="ctr"/>
            <a:r>
              <a:rPr lang="en-US" sz="2500" dirty="0"/>
              <a:t>Improving ability to screen, refer and treat children with wasting by integrating these services within routine health care system</a:t>
            </a:r>
          </a:p>
          <a:p>
            <a:pPr algn="ctr"/>
            <a:endParaRPr lang="en-US" sz="2500" dirty="0"/>
          </a:p>
          <a:p>
            <a:pPr algn="ctr"/>
            <a:endParaRPr lang="en-US" sz="2500" dirty="0"/>
          </a:p>
        </p:txBody>
      </p:sp>
      <p:sp>
        <p:nvSpPr>
          <p:cNvPr id="11" name="TextBox 10">
            <a:extLst>
              <a:ext uri="{FF2B5EF4-FFF2-40B4-BE49-F238E27FC236}">
                <a16:creationId xmlns:a16="http://schemas.microsoft.com/office/drawing/2014/main" id="{05318D4D-235A-4DB4-6D2B-D3189C0E63AD}"/>
              </a:ext>
            </a:extLst>
          </p:cNvPr>
          <p:cNvSpPr txBox="1"/>
          <p:nvPr/>
        </p:nvSpPr>
        <p:spPr>
          <a:xfrm>
            <a:off x="838200" y="4138255"/>
            <a:ext cx="5038061" cy="2400657"/>
          </a:xfrm>
          <a:prstGeom prst="rect">
            <a:avLst/>
          </a:prstGeom>
          <a:solidFill>
            <a:schemeClr val="accent2">
              <a:lumMod val="20000"/>
              <a:lumOff val="80000"/>
            </a:schemeClr>
          </a:solidFill>
          <a:ln>
            <a:solidFill>
              <a:srgbClr val="3A89DB"/>
            </a:solidFill>
          </a:ln>
        </p:spPr>
        <p:txBody>
          <a:bodyPr wrap="square">
            <a:spAutoFit/>
          </a:bodyPr>
          <a:lstStyle/>
          <a:p>
            <a:pPr algn="ctr"/>
            <a:r>
              <a:rPr lang="en-US" sz="2500" dirty="0"/>
              <a:t>Encompasses all forms of acute malnutrition including those diagnosed using WHZ</a:t>
            </a:r>
          </a:p>
          <a:p>
            <a:pPr algn="ctr"/>
            <a:r>
              <a:rPr lang="en-US" sz="2500" dirty="0"/>
              <a:t>(&lt;-2WHZ), oedema and/or MUAC (&lt;125mm).</a:t>
            </a:r>
          </a:p>
          <a:p>
            <a:pPr algn="ctr"/>
            <a:endParaRPr lang="en-US" sz="2500" dirty="0"/>
          </a:p>
        </p:txBody>
      </p:sp>
      <p:sp>
        <p:nvSpPr>
          <p:cNvPr id="7" name="TextBox 6">
            <a:extLst>
              <a:ext uri="{FF2B5EF4-FFF2-40B4-BE49-F238E27FC236}">
                <a16:creationId xmlns:a16="http://schemas.microsoft.com/office/drawing/2014/main" id="{3524E1EE-5C78-D828-F88D-C2F24CC88518}"/>
              </a:ext>
            </a:extLst>
          </p:cNvPr>
          <p:cNvSpPr txBox="1"/>
          <p:nvPr/>
        </p:nvSpPr>
        <p:spPr>
          <a:xfrm>
            <a:off x="838200" y="2097445"/>
            <a:ext cx="5038061" cy="477054"/>
          </a:xfrm>
          <a:prstGeom prst="rect">
            <a:avLst/>
          </a:prstGeom>
          <a:solidFill>
            <a:schemeClr val="accent2">
              <a:lumMod val="20000"/>
              <a:lumOff val="80000"/>
            </a:schemeClr>
          </a:solidFill>
          <a:ln>
            <a:solidFill>
              <a:srgbClr val="3A89DB"/>
            </a:solidFill>
          </a:ln>
        </p:spPr>
        <p:txBody>
          <a:bodyPr wrap="square">
            <a:spAutoFit/>
          </a:bodyPr>
          <a:lstStyle/>
          <a:p>
            <a:pPr algn="ctr"/>
            <a:r>
              <a:rPr lang="en-US" sz="2500" b="1" dirty="0"/>
              <a:t>WASTING</a:t>
            </a:r>
            <a:endParaRPr lang="en-US" sz="2500" dirty="0"/>
          </a:p>
        </p:txBody>
      </p:sp>
      <p:sp>
        <p:nvSpPr>
          <p:cNvPr id="10" name="TextBox 9">
            <a:extLst>
              <a:ext uri="{FF2B5EF4-FFF2-40B4-BE49-F238E27FC236}">
                <a16:creationId xmlns:a16="http://schemas.microsoft.com/office/drawing/2014/main" id="{25194403-FB24-9E41-BF92-FE40605D4C5B}"/>
              </a:ext>
            </a:extLst>
          </p:cNvPr>
          <p:cNvSpPr txBox="1"/>
          <p:nvPr/>
        </p:nvSpPr>
        <p:spPr>
          <a:xfrm>
            <a:off x="6422065" y="2108674"/>
            <a:ext cx="4931736" cy="477054"/>
          </a:xfrm>
          <a:prstGeom prst="rect">
            <a:avLst/>
          </a:prstGeom>
          <a:solidFill>
            <a:schemeClr val="accent6">
              <a:lumMod val="20000"/>
              <a:lumOff val="80000"/>
            </a:schemeClr>
          </a:solidFill>
          <a:ln>
            <a:solidFill>
              <a:srgbClr val="3A89DB"/>
            </a:solidFill>
          </a:ln>
        </p:spPr>
        <p:txBody>
          <a:bodyPr wrap="square">
            <a:spAutoFit/>
          </a:bodyPr>
          <a:lstStyle/>
          <a:p>
            <a:pPr algn="ctr"/>
            <a:r>
              <a:rPr lang="en-US" sz="2500" b="1" dirty="0"/>
              <a:t>INTEGRATION</a:t>
            </a:r>
            <a:endParaRPr lang="en-US" sz="2500" dirty="0"/>
          </a:p>
        </p:txBody>
      </p:sp>
      <p:pic>
        <p:nvPicPr>
          <p:cNvPr id="14" name="Picture 13">
            <a:extLst>
              <a:ext uri="{FF2B5EF4-FFF2-40B4-BE49-F238E27FC236}">
                <a16:creationId xmlns:a16="http://schemas.microsoft.com/office/drawing/2014/main" id="{410807BF-4DDE-0CA3-A7A1-08DD5209CA42}"/>
              </a:ext>
            </a:extLst>
          </p:cNvPr>
          <p:cNvPicPr>
            <a:picLocks noChangeAspect="1"/>
          </p:cNvPicPr>
          <p:nvPr/>
        </p:nvPicPr>
        <p:blipFill>
          <a:blip r:embed="rId6"/>
          <a:stretch>
            <a:fillRect/>
          </a:stretch>
        </p:blipFill>
        <p:spPr>
          <a:xfrm>
            <a:off x="8491690" y="2815835"/>
            <a:ext cx="1233363" cy="1233363"/>
          </a:xfrm>
          <a:prstGeom prst="rect">
            <a:avLst/>
          </a:prstGeom>
        </p:spPr>
      </p:pic>
      <p:pic>
        <p:nvPicPr>
          <p:cNvPr id="17" name="Picture 16">
            <a:extLst>
              <a:ext uri="{FF2B5EF4-FFF2-40B4-BE49-F238E27FC236}">
                <a16:creationId xmlns:a16="http://schemas.microsoft.com/office/drawing/2014/main" id="{DF75EECC-DC7C-184D-6CCF-0C75595D15B3}"/>
              </a:ext>
            </a:extLst>
          </p:cNvPr>
          <p:cNvPicPr>
            <a:picLocks noChangeAspect="1"/>
          </p:cNvPicPr>
          <p:nvPr/>
        </p:nvPicPr>
        <p:blipFill>
          <a:blip r:embed="rId7"/>
          <a:stretch>
            <a:fillRect/>
          </a:stretch>
        </p:blipFill>
        <p:spPr>
          <a:xfrm>
            <a:off x="2466947" y="2766276"/>
            <a:ext cx="1233363" cy="1233363"/>
          </a:xfrm>
          <a:prstGeom prst="rect">
            <a:avLst/>
          </a:prstGeom>
        </p:spPr>
      </p:pic>
    </p:spTree>
    <p:extLst>
      <p:ext uri="{BB962C8B-B14F-4D97-AF65-F5344CB8AC3E}">
        <p14:creationId xmlns:p14="http://schemas.microsoft.com/office/powerpoint/2010/main" val="324560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515600" cy="1690688"/>
          </a:xfrm>
          <a:noFill/>
        </p:spPr>
        <p:txBody>
          <a:bodyPr vert="horz"/>
          <a:lstStyle/>
          <a:p>
            <a:r>
              <a:rPr lang="en-US" sz="4400" b="1" dirty="0">
                <a:solidFill>
                  <a:srgbClr val="3A89DB"/>
                </a:solidFill>
              </a:rPr>
              <a:t>Many forms of integration are possible across components of the health system</a:t>
            </a:r>
            <a:endParaRPr lang="en-US" b="1" dirty="0">
              <a:solidFill>
                <a:srgbClr val="3A89DB"/>
              </a:solidFill>
            </a:endParaRP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E67065B-06D9-9156-EEDD-D4E4C9094925}"/>
              </a:ext>
            </a:extLst>
          </p:cNvPr>
          <p:cNvSpPr/>
          <p:nvPr/>
        </p:nvSpPr>
        <p:spPr>
          <a:xfrm>
            <a:off x="1319480" y="2259307"/>
            <a:ext cx="2948339" cy="1334099"/>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Leadership &amp; Governance </a:t>
            </a:r>
          </a:p>
        </p:txBody>
      </p:sp>
      <p:sp>
        <p:nvSpPr>
          <p:cNvPr id="10" name="Rectangle 9">
            <a:extLst>
              <a:ext uri="{FF2B5EF4-FFF2-40B4-BE49-F238E27FC236}">
                <a16:creationId xmlns:a16="http://schemas.microsoft.com/office/drawing/2014/main" id="{7A765972-5649-0697-3088-E9C755E02EFE}"/>
              </a:ext>
            </a:extLst>
          </p:cNvPr>
          <p:cNvSpPr/>
          <p:nvPr/>
        </p:nvSpPr>
        <p:spPr>
          <a:xfrm>
            <a:off x="4490631" y="2259307"/>
            <a:ext cx="2948339" cy="1325563"/>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Sustainable Financing </a:t>
            </a:r>
          </a:p>
        </p:txBody>
      </p:sp>
      <p:sp>
        <p:nvSpPr>
          <p:cNvPr id="11" name="Rectangle 10">
            <a:extLst>
              <a:ext uri="{FF2B5EF4-FFF2-40B4-BE49-F238E27FC236}">
                <a16:creationId xmlns:a16="http://schemas.microsoft.com/office/drawing/2014/main" id="{4A827022-CEE1-85EA-1252-4904506113F2}"/>
              </a:ext>
            </a:extLst>
          </p:cNvPr>
          <p:cNvSpPr/>
          <p:nvPr/>
        </p:nvSpPr>
        <p:spPr>
          <a:xfrm>
            <a:off x="4490631" y="3901206"/>
            <a:ext cx="2948339" cy="1325563"/>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Service Delivery</a:t>
            </a:r>
          </a:p>
        </p:txBody>
      </p:sp>
      <p:sp>
        <p:nvSpPr>
          <p:cNvPr id="12" name="Rectangle 11">
            <a:extLst>
              <a:ext uri="{FF2B5EF4-FFF2-40B4-BE49-F238E27FC236}">
                <a16:creationId xmlns:a16="http://schemas.microsoft.com/office/drawing/2014/main" id="{B41BE889-1D27-EC31-5139-FE71E7AF895D}"/>
              </a:ext>
            </a:extLst>
          </p:cNvPr>
          <p:cNvSpPr/>
          <p:nvPr/>
        </p:nvSpPr>
        <p:spPr>
          <a:xfrm>
            <a:off x="1319479" y="3901206"/>
            <a:ext cx="2948339" cy="1325563"/>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Information Systems </a:t>
            </a:r>
          </a:p>
        </p:txBody>
      </p:sp>
      <p:sp>
        <p:nvSpPr>
          <p:cNvPr id="13" name="Rectangle 12">
            <a:extLst>
              <a:ext uri="{FF2B5EF4-FFF2-40B4-BE49-F238E27FC236}">
                <a16:creationId xmlns:a16="http://schemas.microsoft.com/office/drawing/2014/main" id="{60DF6F08-4EB3-1ACB-B21B-DC4B95CFE5B6}"/>
              </a:ext>
            </a:extLst>
          </p:cNvPr>
          <p:cNvSpPr/>
          <p:nvPr/>
        </p:nvSpPr>
        <p:spPr>
          <a:xfrm>
            <a:off x="7661783" y="3901206"/>
            <a:ext cx="2948339" cy="1325563"/>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Health Workforce</a:t>
            </a:r>
          </a:p>
        </p:txBody>
      </p:sp>
      <p:sp>
        <p:nvSpPr>
          <p:cNvPr id="14" name="Rectangle 13">
            <a:extLst>
              <a:ext uri="{FF2B5EF4-FFF2-40B4-BE49-F238E27FC236}">
                <a16:creationId xmlns:a16="http://schemas.microsoft.com/office/drawing/2014/main" id="{354A395D-FFBC-A8FF-0411-8BF8365C6DF0}"/>
              </a:ext>
            </a:extLst>
          </p:cNvPr>
          <p:cNvSpPr/>
          <p:nvPr/>
        </p:nvSpPr>
        <p:spPr>
          <a:xfrm>
            <a:off x="7661783" y="2259307"/>
            <a:ext cx="2948339" cy="1325563"/>
          </a:xfrm>
          <a:prstGeom prst="rect">
            <a:avLst/>
          </a:prstGeom>
          <a:solidFill>
            <a:srgbClr val="3A89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667" dirty="0">
                <a:solidFill>
                  <a:schemeClr val="bg1"/>
                </a:solidFill>
                <a:latin typeface="Arial" panose="020B0604020202020204" pitchFamily="34" charset="0"/>
                <a:cs typeface="Arial" panose="020B0604020202020204" pitchFamily="34" charset="0"/>
              </a:rPr>
              <a:t>Supply Chain</a:t>
            </a:r>
          </a:p>
        </p:txBody>
      </p:sp>
      <p:sp>
        <p:nvSpPr>
          <p:cNvPr id="15" name="Rectangle 14">
            <a:extLst>
              <a:ext uri="{FF2B5EF4-FFF2-40B4-BE49-F238E27FC236}">
                <a16:creationId xmlns:a16="http://schemas.microsoft.com/office/drawing/2014/main" id="{9C590098-DCEF-7D66-1D83-7D2690150897}"/>
              </a:ext>
            </a:extLst>
          </p:cNvPr>
          <p:cNvSpPr/>
          <p:nvPr/>
        </p:nvSpPr>
        <p:spPr>
          <a:xfrm>
            <a:off x="1319479" y="5480874"/>
            <a:ext cx="9357487" cy="816864"/>
          </a:xfrm>
          <a:prstGeom prst="rect">
            <a:avLst/>
          </a:prstGeom>
          <a:solidFill>
            <a:srgbClr val="DCEAF8"/>
          </a:solidFill>
          <a:ln>
            <a:solidFill>
              <a:srgbClr val="0C4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black"/>
                </a:solidFill>
                <a:latin typeface="Arial" panose="020B0604020202020204" pitchFamily="34" charset="0"/>
                <a:cs typeface="Arial" panose="020B0604020202020204" pitchFamily="34" charset="0"/>
              </a:rPr>
              <a:t>Emergency Preparedness &amp; Resilience </a:t>
            </a:r>
          </a:p>
        </p:txBody>
      </p:sp>
      <p:sp>
        <p:nvSpPr>
          <p:cNvPr id="16" name="Rectangle 15">
            <a:extLst>
              <a:ext uri="{FF2B5EF4-FFF2-40B4-BE49-F238E27FC236}">
                <a16:creationId xmlns:a16="http://schemas.microsoft.com/office/drawing/2014/main" id="{C642A0B9-36E5-4B9F-3A9F-824C49F3A6C1}"/>
              </a:ext>
            </a:extLst>
          </p:cNvPr>
          <p:cNvSpPr/>
          <p:nvPr/>
        </p:nvSpPr>
        <p:spPr>
          <a:xfrm rot="5400000">
            <a:off x="2191582" y="206785"/>
            <a:ext cx="679900" cy="3386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377">
              <a:defRPr/>
            </a:pPr>
            <a:r>
              <a:rPr lang="en-US" sz="2133" b="1" i="1" dirty="0">
                <a:solidFill>
                  <a:prstClr val="black"/>
                </a:solidFill>
                <a:latin typeface="Calibri"/>
              </a:rPr>
              <a:t>Health system components</a:t>
            </a:r>
          </a:p>
        </p:txBody>
      </p:sp>
      <p:sp>
        <p:nvSpPr>
          <p:cNvPr id="17" name="Slide Number Placeholder 16">
            <a:extLst>
              <a:ext uri="{FF2B5EF4-FFF2-40B4-BE49-F238E27FC236}">
                <a16:creationId xmlns:a16="http://schemas.microsoft.com/office/drawing/2014/main" id="{B5EF70C7-073B-EE9D-0234-7D96F9599343}"/>
              </a:ext>
            </a:extLst>
          </p:cNvPr>
          <p:cNvSpPr>
            <a:spLocks noGrp="1"/>
          </p:cNvSpPr>
          <p:nvPr>
            <p:ph type="sldNum" sz="quarter" idx="12"/>
          </p:nvPr>
        </p:nvSpPr>
        <p:spPr/>
        <p:txBody>
          <a:bodyPr/>
          <a:lstStyle/>
          <a:p>
            <a:fld id="{1605A27B-6163-449E-8D45-BB90717F2667}" type="slidenum">
              <a:rPr lang="en-US" smtClean="0"/>
              <a:t>19</a:t>
            </a:fld>
            <a:endParaRPr lang="en-US" dirty="0"/>
          </a:p>
        </p:txBody>
      </p:sp>
    </p:spTree>
    <p:extLst>
      <p:ext uri="{BB962C8B-B14F-4D97-AF65-F5344CB8AC3E}">
        <p14:creationId xmlns:p14="http://schemas.microsoft.com/office/powerpoint/2010/main" val="50236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515600" cy="1690688"/>
          </a:xfrm>
        </p:spPr>
        <p:txBody>
          <a:bodyPr vert="horz"/>
          <a:lstStyle/>
          <a:p>
            <a:r>
              <a:rPr lang="en-US" b="1" dirty="0">
                <a:solidFill>
                  <a:srgbClr val="3A89DB"/>
                </a:solidFill>
              </a:rPr>
              <a:t>Housekeeping</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321510"/>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8C387D2-CDCC-655B-5D04-9A5146898276}"/>
              </a:ext>
            </a:extLst>
          </p:cNvPr>
          <p:cNvSpPr>
            <a:spLocks noGrp="1"/>
          </p:cNvSpPr>
          <p:nvPr>
            <p:ph type="sldNum" sz="quarter" idx="12"/>
          </p:nvPr>
        </p:nvSpPr>
        <p:spPr/>
        <p:txBody>
          <a:bodyPr/>
          <a:lstStyle/>
          <a:p>
            <a:fld id="{1605A27B-6163-449E-8D45-BB90717F2667}" type="slidenum">
              <a:rPr lang="en-US" smtClean="0"/>
              <a:t>2</a:t>
            </a:fld>
            <a:endParaRPr lang="en-US" dirty="0"/>
          </a:p>
        </p:txBody>
      </p:sp>
      <p:sp>
        <p:nvSpPr>
          <p:cNvPr id="7" name="Content Placeholder 2">
            <a:extLst>
              <a:ext uri="{FF2B5EF4-FFF2-40B4-BE49-F238E27FC236}">
                <a16:creationId xmlns:a16="http://schemas.microsoft.com/office/drawing/2014/main" id="{F591D5B5-164F-FD25-35BB-9C61B5E4E2D2}"/>
              </a:ext>
            </a:extLst>
          </p:cNvPr>
          <p:cNvSpPr txBox="1">
            <a:spLocks/>
          </p:cNvSpPr>
          <p:nvPr/>
        </p:nvSpPr>
        <p:spPr>
          <a:xfrm>
            <a:off x="838200" y="1813560"/>
            <a:ext cx="10515600" cy="50444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participant video &amp; microphones are muted during presentations. </a:t>
            </a:r>
          </a:p>
          <a:p>
            <a:r>
              <a:rPr lang="en-US" dirty="0"/>
              <a:t>Use the </a:t>
            </a:r>
            <a:r>
              <a:rPr lang="en-US" b="1" dirty="0">
                <a:solidFill>
                  <a:srgbClr val="3A89DB"/>
                </a:solidFill>
              </a:rPr>
              <a:t>Q&amp;A button to submit your questions for the speakers</a:t>
            </a:r>
            <a:r>
              <a:rPr lang="en-US" dirty="0">
                <a:solidFill>
                  <a:srgbClr val="0C419E"/>
                </a:solidFill>
              </a:rPr>
              <a:t>.</a:t>
            </a:r>
            <a:r>
              <a:rPr lang="en-US" dirty="0"/>
              <a:t> We will get to as many questions as we can.</a:t>
            </a:r>
          </a:p>
          <a:p>
            <a:endParaRPr lang="en-US" dirty="0"/>
          </a:p>
          <a:p>
            <a:pPr marL="0" indent="0">
              <a:buNone/>
            </a:pPr>
            <a:endParaRPr lang="en-US" dirty="0"/>
          </a:p>
          <a:p>
            <a:pPr>
              <a:spcBef>
                <a:spcPts val="3000"/>
              </a:spcBef>
            </a:pPr>
            <a:r>
              <a:rPr lang="en-US" sz="2800" dirty="0"/>
              <a:t>Closed captioning can be turned on using the </a:t>
            </a:r>
            <a:r>
              <a:rPr lang="en-US" sz="2800" b="1" dirty="0">
                <a:solidFill>
                  <a:srgbClr val="3A89DB"/>
                </a:solidFill>
              </a:rPr>
              <a:t>Show Captions button</a:t>
            </a:r>
            <a:r>
              <a:rPr lang="en-US" sz="2800" dirty="0"/>
              <a:t>.</a:t>
            </a:r>
          </a:p>
          <a:p>
            <a:pPr>
              <a:spcBef>
                <a:spcPts val="3000"/>
              </a:spcBef>
            </a:pPr>
            <a:r>
              <a:rPr lang="en-US" dirty="0"/>
              <a:t>The webinar will be recorded and shared with participants via email.</a:t>
            </a:r>
          </a:p>
          <a:p>
            <a:pPr>
              <a:spcBef>
                <a:spcPts val="3000"/>
              </a:spcBef>
            </a:pPr>
            <a:r>
              <a:rPr lang="en-US" dirty="0"/>
              <a:t>Please bear with us through any network disruptions. </a:t>
            </a:r>
          </a:p>
        </p:txBody>
      </p:sp>
      <p:pic>
        <p:nvPicPr>
          <p:cNvPr id="3" name="Picture 2">
            <a:extLst>
              <a:ext uri="{FF2B5EF4-FFF2-40B4-BE49-F238E27FC236}">
                <a16:creationId xmlns:a16="http://schemas.microsoft.com/office/drawing/2014/main" id="{44CD72A3-98FC-539A-CA67-DD73AE9A5773}"/>
              </a:ext>
            </a:extLst>
          </p:cNvPr>
          <p:cNvPicPr>
            <a:picLocks noChangeAspect="1"/>
          </p:cNvPicPr>
          <p:nvPr/>
        </p:nvPicPr>
        <p:blipFill>
          <a:blip r:embed="rId5"/>
          <a:stretch>
            <a:fillRect/>
          </a:stretch>
        </p:blipFill>
        <p:spPr>
          <a:xfrm>
            <a:off x="2414587" y="3391802"/>
            <a:ext cx="7362825" cy="934146"/>
          </a:xfrm>
          <a:prstGeom prst="rect">
            <a:avLst/>
          </a:prstGeom>
        </p:spPr>
      </p:pic>
      <p:sp>
        <p:nvSpPr>
          <p:cNvPr id="4" name="Oval 3">
            <a:extLst>
              <a:ext uri="{FF2B5EF4-FFF2-40B4-BE49-F238E27FC236}">
                <a16:creationId xmlns:a16="http://schemas.microsoft.com/office/drawing/2014/main" id="{CD1ABA71-FA32-70A2-18CF-36C6847393FE}"/>
              </a:ext>
            </a:extLst>
          </p:cNvPr>
          <p:cNvSpPr/>
          <p:nvPr/>
        </p:nvSpPr>
        <p:spPr>
          <a:xfrm>
            <a:off x="5905500" y="3340198"/>
            <a:ext cx="1095375" cy="105701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3A89DB"/>
                </a:solidFill>
              </a:ln>
              <a:noFill/>
            </a:endParaRPr>
          </a:p>
        </p:txBody>
      </p:sp>
    </p:spTree>
    <p:extLst>
      <p:ext uri="{BB962C8B-B14F-4D97-AF65-F5344CB8AC3E}">
        <p14:creationId xmlns:p14="http://schemas.microsoft.com/office/powerpoint/2010/main" val="345426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27ABF69-9010-6AF4-B0D5-0444009F96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27ABF69-9010-6AF4-B0D5-0444009F96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963940" cy="1690688"/>
          </a:xfrm>
        </p:spPr>
        <p:txBody>
          <a:bodyPr vert="horz">
            <a:noAutofit/>
          </a:bodyPr>
          <a:lstStyle/>
          <a:p>
            <a:r>
              <a:rPr lang="en-US" sz="4300" b="1" dirty="0">
                <a:solidFill>
                  <a:srgbClr val="3A89DB"/>
                </a:solidFill>
              </a:rPr>
              <a:t>The process in Ethiopia builds off a global guide developed by Results for Development &amp; UNICEF</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69940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2" name="Picture 21">
            <a:hlinkClick r:id="rId6"/>
            <a:extLst>
              <a:ext uri="{FF2B5EF4-FFF2-40B4-BE49-F238E27FC236}">
                <a16:creationId xmlns:a16="http://schemas.microsoft.com/office/drawing/2014/main" id="{FA0EAD4C-89A6-88FC-833C-2E91A8B85CD9}"/>
              </a:ext>
            </a:extLst>
          </p:cNvPr>
          <p:cNvPicPr>
            <a:picLocks noChangeAspect="1"/>
          </p:cNvPicPr>
          <p:nvPr/>
        </p:nvPicPr>
        <p:blipFill>
          <a:blip r:embed="rId7"/>
          <a:stretch>
            <a:fillRect/>
          </a:stretch>
        </p:blipFill>
        <p:spPr>
          <a:xfrm>
            <a:off x="1529529" y="1941229"/>
            <a:ext cx="3294720" cy="4242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B8C831EF-D367-89CE-B9C4-7990995A8B9B}"/>
              </a:ext>
            </a:extLst>
          </p:cNvPr>
          <p:cNvSpPr txBox="1"/>
          <p:nvPr/>
        </p:nvSpPr>
        <p:spPr>
          <a:xfrm>
            <a:off x="1390130" y="6231606"/>
            <a:ext cx="4705870" cy="430887"/>
          </a:xfrm>
          <a:prstGeom prst="rect">
            <a:avLst/>
          </a:prstGeom>
          <a:noFill/>
        </p:spPr>
        <p:txBody>
          <a:bodyPr wrap="square" rtlCol="0">
            <a:spAutoFit/>
          </a:bodyPr>
          <a:lstStyle/>
          <a:p>
            <a:r>
              <a:rPr lang="en-US" sz="2200" dirty="0"/>
              <a:t>The full guide can be found </a:t>
            </a:r>
            <a:r>
              <a:rPr lang="en-US" sz="2200" dirty="0">
                <a:hlinkClick r:id="rId8"/>
              </a:rPr>
              <a:t>here</a:t>
            </a:r>
            <a:endParaRPr lang="en-US" sz="2200" dirty="0"/>
          </a:p>
        </p:txBody>
      </p:sp>
      <p:sp>
        <p:nvSpPr>
          <p:cNvPr id="24" name="TextBox 23">
            <a:extLst>
              <a:ext uri="{FF2B5EF4-FFF2-40B4-BE49-F238E27FC236}">
                <a16:creationId xmlns:a16="http://schemas.microsoft.com/office/drawing/2014/main" id="{BFBB2E74-0504-AFE4-E90E-426A2658E119}"/>
              </a:ext>
            </a:extLst>
          </p:cNvPr>
          <p:cNvSpPr txBox="1"/>
          <p:nvPr/>
        </p:nvSpPr>
        <p:spPr>
          <a:xfrm>
            <a:off x="5226406" y="2939339"/>
            <a:ext cx="6069725" cy="2246769"/>
          </a:xfrm>
          <a:prstGeom prst="rect">
            <a:avLst/>
          </a:prstGeom>
          <a:noFill/>
        </p:spPr>
        <p:txBody>
          <a:bodyPr wrap="square" rtlCol="0">
            <a:spAutoFit/>
          </a:bodyPr>
          <a:lstStyle/>
          <a:p>
            <a:pPr algn="ctr"/>
            <a:r>
              <a:rPr lang="en-US" sz="2800" dirty="0"/>
              <a:t>The guide of</a:t>
            </a:r>
            <a:r>
              <a:rPr lang="en-US" sz="2800" b="0" i="0" dirty="0">
                <a:effectLst/>
              </a:rPr>
              <a:t>fers a </a:t>
            </a:r>
            <a:r>
              <a:rPr lang="en-US" sz="2800" b="1" i="0" dirty="0">
                <a:effectLst/>
              </a:rPr>
              <a:t>6-step process</a:t>
            </a:r>
            <a:r>
              <a:rPr lang="en-US" sz="2800" b="0" i="0" dirty="0">
                <a:effectLst/>
              </a:rPr>
              <a:t> for governments to identify ways to integrate the early detection and treatment of child wasting within routine primary health care services</a:t>
            </a:r>
            <a:r>
              <a:rPr lang="en-US" sz="2800" dirty="0"/>
              <a:t> </a:t>
            </a:r>
          </a:p>
        </p:txBody>
      </p:sp>
      <p:sp>
        <p:nvSpPr>
          <p:cNvPr id="25" name="Slide Number Placeholder 24">
            <a:extLst>
              <a:ext uri="{FF2B5EF4-FFF2-40B4-BE49-F238E27FC236}">
                <a16:creationId xmlns:a16="http://schemas.microsoft.com/office/drawing/2014/main" id="{B53ECC43-BDD9-009F-8BD4-F7F1520CCE98}"/>
              </a:ext>
            </a:extLst>
          </p:cNvPr>
          <p:cNvSpPr>
            <a:spLocks noGrp="1"/>
          </p:cNvSpPr>
          <p:nvPr>
            <p:ph type="sldNum" sz="quarter" idx="12"/>
          </p:nvPr>
        </p:nvSpPr>
        <p:spPr/>
        <p:txBody>
          <a:bodyPr/>
          <a:lstStyle/>
          <a:p>
            <a:fld id="{1605A27B-6163-449E-8D45-BB90717F2667}" type="slidenum">
              <a:rPr lang="en-US" smtClean="0"/>
              <a:t>20</a:t>
            </a:fld>
            <a:endParaRPr lang="en-US" dirty="0"/>
          </a:p>
        </p:txBody>
      </p:sp>
    </p:spTree>
    <p:extLst>
      <p:ext uri="{BB962C8B-B14F-4D97-AF65-F5344CB8AC3E}">
        <p14:creationId xmlns:p14="http://schemas.microsoft.com/office/powerpoint/2010/main" val="248601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478069F-3411-3DD5-76D5-3B6C6D6A3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E478069F-3411-3DD5-76D5-3B6C6D6A3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515600" cy="1690688"/>
          </a:xfrm>
        </p:spPr>
        <p:txBody>
          <a:bodyPr vert="horz">
            <a:normAutofit/>
          </a:bodyPr>
          <a:lstStyle/>
          <a:p>
            <a:r>
              <a:rPr lang="en-US" b="1" dirty="0">
                <a:solidFill>
                  <a:srgbClr val="3A89DB"/>
                </a:solidFill>
              </a:rPr>
              <a:t>The process in Ethiopia included the following six steps:  </a:t>
            </a:r>
          </a:p>
        </p:txBody>
      </p:sp>
      <p:cxnSp>
        <p:nvCxnSpPr>
          <p:cNvPr id="5" name="Straight Connector 4">
            <a:extLst>
              <a:ext uri="{FF2B5EF4-FFF2-40B4-BE49-F238E27FC236}">
                <a16:creationId xmlns:a16="http://schemas.microsoft.com/office/drawing/2014/main" id="{B7C04C81-9E44-6ACB-9E96-E945B4BD238C}"/>
              </a:ext>
            </a:extLst>
          </p:cNvPr>
          <p:cNvCxnSpPr>
            <a:cxnSpLocks/>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6A4E2088-CC63-B3C0-D4E0-8FA710154283}"/>
              </a:ext>
            </a:extLst>
          </p:cNvPr>
          <p:cNvSpPr>
            <a:spLocks noGrp="1"/>
          </p:cNvSpPr>
          <p:nvPr>
            <p:ph type="sldNum" sz="quarter" idx="12"/>
          </p:nvPr>
        </p:nvSpPr>
        <p:spPr/>
        <p:txBody>
          <a:bodyPr/>
          <a:lstStyle/>
          <a:p>
            <a:fld id="{1605A27B-6163-449E-8D45-BB90717F2667}" type="slidenum">
              <a:rPr lang="en-US" smtClean="0"/>
              <a:t>21</a:t>
            </a:fld>
            <a:endParaRPr lang="en-US" dirty="0"/>
          </a:p>
        </p:txBody>
      </p:sp>
      <p:sp>
        <p:nvSpPr>
          <p:cNvPr id="7" name="Rectangle: Rounded Corners 6">
            <a:extLst>
              <a:ext uri="{FF2B5EF4-FFF2-40B4-BE49-F238E27FC236}">
                <a16:creationId xmlns:a16="http://schemas.microsoft.com/office/drawing/2014/main" id="{0CE88298-BF15-C75F-D823-BB41F43C15FF}"/>
              </a:ext>
            </a:extLst>
          </p:cNvPr>
          <p:cNvSpPr/>
          <p:nvPr/>
        </p:nvSpPr>
        <p:spPr>
          <a:xfrm>
            <a:off x="2149112" y="1893538"/>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AD90E38A-0951-578E-7435-5F2ABFFC5965}"/>
              </a:ext>
            </a:extLst>
          </p:cNvPr>
          <p:cNvSpPr/>
          <p:nvPr/>
        </p:nvSpPr>
        <p:spPr>
          <a:xfrm rot="5400000">
            <a:off x="1408687" y="1323050"/>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F7AFF1-95F8-7443-74DB-505CC8EDB09B}"/>
              </a:ext>
            </a:extLst>
          </p:cNvPr>
          <p:cNvSpPr txBox="1"/>
          <p:nvPr/>
        </p:nvSpPr>
        <p:spPr>
          <a:xfrm>
            <a:off x="1105237" y="1912777"/>
            <a:ext cx="1513207" cy="553998"/>
          </a:xfrm>
          <a:prstGeom prst="rect">
            <a:avLst/>
          </a:prstGeom>
          <a:noFill/>
        </p:spPr>
        <p:txBody>
          <a:bodyPr wrap="square" rtlCol="0">
            <a:spAutoFit/>
          </a:bodyPr>
          <a:lstStyle/>
          <a:p>
            <a:r>
              <a:rPr lang="en-US" sz="3000" dirty="0">
                <a:solidFill>
                  <a:schemeClr val="bg1"/>
                </a:solidFill>
              </a:rPr>
              <a:t>Step 1</a:t>
            </a:r>
          </a:p>
        </p:txBody>
      </p:sp>
      <p:sp>
        <p:nvSpPr>
          <p:cNvPr id="30" name="Rectangle: Rounded Corners 29">
            <a:extLst>
              <a:ext uri="{FF2B5EF4-FFF2-40B4-BE49-F238E27FC236}">
                <a16:creationId xmlns:a16="http://schemas.microsoft.com/office/drawing/2014/main" id="{60CE92F1-E6E0-3700-14BE-18997E876B6D}"/>
              </a:ext>
            </a:extLst>
          </p:cNvPr>
          <p:cNvSpPr/>
          <p:nvPr/>
        </p:nvSpPr>
        <p:spPr>
          <a:xfrm>
            <a:off x="2149111" y="2716931"/>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Top Corners Rounded 30">
            <a:extLst>
              <a:ext uri="{FF2B5EF4-FFF2-40B4-BE49-F238E27FC236}">
                <a16:creationId xmlns:a16="http://schemas.microsoft.com/office/drawing/2014/main" id="{951167A4-96D5-56F2-023B-ED35522CA860}"/>
              </a:ext>
            </a:extLst>
          </p:cNvPr>
          <p:cNvSpPr/>
          <p:nvPr/>
        </p:nvSpPr>
        <p:spPr>
          <a:xfrm rot="5400000">
            <a:off x="1408686" y="2146443"/>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9EA616C-2667-38E0-36A2-F160FF674C6A}"/>
              </a:ext>
            </a:extLst>
          </p:cNvPr>
          <p:cNvSpPr txBox="1"/>
          <p:nvPr/>
        </p:nvSpPr>
        <p:spPr>
          <a:xfrm>
            <a:off x="1105236" y="2736170"/>
            <a:ext cx="1513207" cy="553998"/>
          </a:xfrm>
          <a:prstGeom prst="rect">
            <a:avLst/>
          </a:prstGeom>
          <a:noFill/>
        </p:spPr>
        <p:txBody>
          <a:bodyPr wrap="square" rtlCol="0">
            <a:spAutoFit/>
          </a:bodyPr>
          <a:lstStyle/>
          <a:p>
            <a:r>
              <a:rPr lang="en-US" sz="3000" dirty="0">
                <a:solidFill>
                  <a:schemeClr val="bg1"/>
                </a:solidFill>
              </a:rPr>
              <a:t>Step 2</a:t>
            </a:r>
          </a:p>
        </p:txBody>
      </p:sp>
      <p:sp>
        <p:nvSpPr>
          <p:cNvPr id="33" name="Rectangle: Rounded Corners 32">
            <a:extLst>
              <a:ext uri="{FF2B5EF4-FFF2-40B4-BE49-F238E27FC236}">
                <a16:creationId xmlns:a16="http://schemas.microsoft.com/office/drawing/2014/main" id="{4AA84313-C599-2E91-4D23-5A318FC4452A}"/>
              </a:ext>
            </a:extLst>
          </p:cNvPr>
          <p:cNvSpPr/>
          <p:nvPr/>
        </p:nvSpPr>
        <p:spPr>
          <a:xfrm>
            <a:off x="2149110" y="3566905"/>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Top Corners Rounded 33">
            <a:extLst>
              <a:ext uri="{FF2B5EF4-FFF2-40B4-BE49-F238E27FC236}">
                <a16:creationId xmlns:a16="http://schemas.microsoft.com/office/drawing/2014/main" id="{E0423EB7-3B63-06FA-E74B-3B7C04D7DB39}"/>
              </a:ext>
            </a:extLst>
          </p:cNvPr>
          <p:cNvSpPr/>
          <p:nvPr/>
        </p:nvSpPr>
        <p:spPr>
          <a:xfrm rot="5400000">
            <a:off x="1408685" y="2996417"/>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AF989D-9BF0-DA79-5CC9-33AB6EAB3CD5}"/>
              </a:ext>
            </a:extLst>
          </p:cNvPr>
          <p:cNvSpPr txBox="1"/>
          <p:nvPr/>
        </p:nvSpPr>
        <p:spPr>
          <a:xfrm>
            <a:off x="1105235" y="3586144"/>
            <a:ext cx="1513207" cy="553998"/>
          </a:xfrm>
          <a:prstGeom prst="rect">
            <a:avLst/>
          </a:prstGeom>
          <a:noFill/>
        </p:spPr>
        <p:txBody>
          <a:bodyPr wrap="square" rtlCol="0">
            <a:spAutoFit/>
          </a:bodyPr>
          <a:lstStyle/>
          <a:p>
            <a:r>
              <a:rPr lang="en-US" sz="3000" dirty="0">
                <a:solidFill>
                  <a:schemeClr val="bg1"/>
                </a:solidFill>
              </a:rPr>
              <a:t>Step 3</a:t>
            </a:r>
          </a:p>
        </p:txBody>
      </p:sp>
      <p:sp>
        <p:nvSpPr>
          <p:cNvPr id="36" name="Rectangle: Rounded Corners 35">
            <a:extLst>
              <a:ext uri="{FF2B5EF4-FFF2-40B4-BE49-F238E27FC236}">
                <a16:creationId xmlns:a16="http://schemas.microsoft.com/office/drawing/2014/main" id="{D4946641-E5B5-4731-F6A3-CADDA1535918}"/>
              </a:ext>
            </a:extLst>
          </p:cNvPr>
          <p:cNvSpPr/>
          <p:nvPr/>
        </p:nvSpPr>
        <p:spPr>
          <a:xfrm>
            <a:off x="2149109" y="4416878"/>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Top Corners Rounded 36">
            <a:extLst>
              <a:ext uri="{FF2B5EF4-FFF2-40B4-BE49-F238E27FC236}">
                <a16:creationId xmlns:a16="http://schemas.microsoft.com/office/drawing/2014/main" id="{91B3CE16-24A9-CC2E-5AF4-22587A7D2035}"/>
              </a:ext>
            </a:extLst>
          </p:cNvPr>
          <p:cNvSpPr/>
          <p:nvPr/>
        </p:nvSpPr>
        <p:spPr>
          <a:xfrm rot="5400000">
            <a:off x="1408684" y="3846390"/>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D27D3F9E-7255-A196-E95A-05DBC6CB0E29}"/>
              </a:ext>
            </a:extLst>
          </p:cNvPr>
          <p:cNvSpPr txBox="1"/>
          <p:nvPr/>
        </p:nvSpPr>
        <p:spPr>
          <a:xfrm>
            <a:off x="1105234" y="4436117"/>
            <a:ext cx="1513207" cy="553998"/>
          </a:xfrm>
          <a:prstGeom prst="rect">
            <a:avLst/>
          </a:prstGeom>
          <a:noFill/>
        </p:spPr>
        <p:txBody>
          <a:bodyPr wrap="square" rtlCol="0">
            <a:spAutoFit/>
          </a:bodyPr>
          <a:lstStyle/>
          <a:p>
            <a:r>
              <a:rPr lang="en-US" sz="3000" dirty="0">
                <a:solidFill>
                  <a:schemeClr val="bg1"/>
                </a:solidFill>
              </a:rPr>
              <a:t>Step 4</a:t>
            </a:r>
          </a:p>
        </p:txBody>
      </p:sp>
      <p:sp>
        <p:nvSpPr>
          <p:cNvPr id="42" name="Rectangle: Rounded Corners 41">
            <a:extLst>
              <a:ext uri="{FF2B5EF4-FFF2-40B4-BE49-F238E27FC236}">
                <a16:creationId xmlns:a16="http://schemas.microsoft.com/office/drawing/2014/main" id="{2CB53044-56CC-5F2A-C23D-2FD631B63F7A}"/>
              </a:ext>
            </a:extLst>
          </p:cNvPr>
          <p:cNvSpPr/>
          <p:nvPr/>
        </p:nvSpPr>
        <p:spPr>
          <a:xfrm>
            <a:off x="2149108" y="5266850"/>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Top Corners Rounded 42">
            <a:extLst>
              <a:ext uri="{FF2B5EF4-FFF2-40B4-BE49-F238E27FC236}">
                <a16:creationId xmlns:a16="http://schemas.microsoft.com/office/drawing/2014/main" id="{5AD76982-1DA8-0BDB-99B6-D70618EDA23E}"/>
              </a:ext>
            </a:extLst>
          </p:cNvPr>
          <p:cNvSpPr/>
          <p:nvPr/>
        </p:nvSpPr>
        <p:spPr>
          <a:xfrm rot="5400000">
            <a:off x="1408683" y="4696362"/>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A719DD0E-06A8-FFA6-442C-DC618867E768}"/>
              </a:ext>
            </a:extLst>
          </p:cNvPr>
          <p:cNvSpPr txBox="1"/>
          <p:nvPr/>
        </p:nvSpPr>
        <p:spPr>
          <a:xfrm>
            <a:off x="1105233" y="5286089"/>
            <a:ext cx="1513207" cy="553998"/>
          </a:xfrm>
          <a:prstGeom prst="rect">
            <a:avLst/>
          </a:prstGeom>
          <a:noFill/>
        </p:spPr>
        <p:txBody>
          <a:bodyPr wrap="square" rtlCol="0">
            <a:spAutoFit/>
          </a:bodyPr>
          <a:lstStyle/>
          <a:p>
            <a:r>
              <a:rPr lang="en-US" sz="3000" dirty="0">
                <a:solidFill>
                  <a:schemeClr val="bg1"/>
                </a:solidFill>
              </a:rPr>
              <a:t>Step 5</a:t>
            </a:r>
          </a:p>
        </p:txBody>
      </p:sp>
      <p:sp>
        <p:nvSpPr>
          <p:cNvPr id="45" name="Rectangle: Rounded Corners 44">
            <a:extLst>
              <a:ext uri="{FF2B5EF4-FFF2-40B4-BE49-F238E27FC236}">
                <a16:creationId xmlns:a16="http://schemas.microsoft.com/office/drawing/2014/main" id="{07DC215B-4B7D-903A-280D-9AD86B61D12F}"/>
              </a:ext>
            </a:extLst>
          </p:cNvPr>
          <p:cNvSpPr/>
          <p:nvPr/>
        </p:nvSpPr>
        <p:spPr>
          <a:xfrm>
            <a:off x="2149107" y="6122405"/>
            <a:ext cx="9088030" cy="639269"/>
          </a:xfrm>
          <a:prstGeom prst="roundRect">
            <a:avLst/>
          </a:prstGeom>
          <a:solidFill>
            <a:schemeClr val="bg1"/>
          </a:solidFill>
          <a:ln>
            <a:solidFill>
              <a:srgbClr val="3A8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Top Corners Rounded 45">
            <a:extLst>
              <a:ext uri="{FF2B5EF4-FFF2-40B4-BE49-F238E27FC236}">
                <a16:creationId xmlns:a16="http://schemas.microsoft.com/office/drawing/2014/main" id="{9D67263B-6351-3A43-F87E-C02938FEF36F}"/>
              </a:ext>
            </a:extLst>
          </p:cNvPr>
          <p:cNvSpPr/>
          <p:nvPr/>
        </p:nvSpPr>
        <p:spPr>
          <a:xfrm rot="5400000">
            <a:off x="1408682" y="5551917"/>
            <a:ext cx="639270" cy="1780245"/>
          </a:xfrm>
          <a:prstGeom prst="round2SameRect">
            <a:avLst>
              <a:gd name="adj1" fmla="val 16667"/>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E5A34D-D88C-8E42-7EB9-F1CB1F6F8E0B}"/>
              </a:ext>
            </a:extLst>
          </p:cNvPr>
          <p:cNvSpPr txBox="1"/>
          <p:nvPr/>
        </p:nvSpPr>
        <p:spPr>
          <a:xfrm>
            <a:off x="1105232" y="6141644"/>
            <a:ext cx="1513207" cy="553998"/>
          </a:xfrm>
          <a:prstGeom prst="rect">
            <a:avLst/>
          </a:prstGeom>
          <a:noFill/>
        </p:spPr>
        <p:txBody>
          <a:bodyPr wrap="square" rtlCol="0">
            <a:spAutoFit/>
          </a:bodyPr>
          <a:lstStyle/>
          <a:p>
            <a:r>
              <a:rPr lang="en-US" sz="3000" dirty="0">
                <a:solidFill>
                  <a:schemeClr val="bg1"/>
                </a:solidFill>
              </a:rPr>
              <a:t>Step 6</a:t>
            </a:r>
          </a:p>
        </p:txBody>
      </p:sp>
      <p:sp>
        <p:nvSpPr>
          <p:cNvPr id="48" name="TextBox 47">
            <a:extLst>
              <a:ext uri="{FF2B5EF4-FFF2-40B4-BE49-F238E27FC236}">
                <a16:creationId xmlns:a16="http://schemas.microsoft.com/office/drawing/2014/main" id="{4271625B-C770-2C01-84B6-F2B7C0FBA6F1}"/>
              </a:ext>
            </a:extLst>
          </p:cNvPr>
          <p:cNvSpPr txBox="1"/>
          <p:nvPr/>
        </p:nvSpPr>
        <p:spPr>
          <a:xfrm>
            <a:off x="2689918" y="2789645"/>
            <a:ext cx="8663882" cy="692497"/>
          </a:xfrm>
          <a:prstGeom prst="rect">
            <a:avLst/>
          </a:prstGeom>
          <a:noFill/>
        </p:spPr>
        <p:txBody>
          <a:bodyPr wrap="square" rtlCol="0">
            <a:spAutoFit/>
          </a:bodyPr>
          <a:lstStyle/>
          <a:p>
            <a:r>
              <a:rPr lang="en-US" sz="2100" dirty="0"/>
              <a:t>Program goals articulated </a:t>
            </a:r>
          </a:p>
          <a:p>
            <a:endParaRPr lang="en-US" dirty="0"/>
          </a:p>
        </p:txBody>
      </p:sp>
      <p:sp>
        <p:nvSpPr>
          <p:cNvPr id="49" name="TextBox 48">
            <a:extLst>
              <a:ext uri="{FF2B5EF4-FFF2-40B4-BE49-F238E27FC236}">
                <a16:creationId xmlns:a16="http://schemas.microsoft.com/office/drawing/2014/main" id="{558ECEAE-3696-969A-290D-EA14A9CFF868}"/>
              </a:ext>
            </a:extLst>
          </p:cNvPr>
          <p:cNvSpPr txBox="1"/>
          <p:nvPr/>
        </p:nvSpPr>
        <p:spPr>
          <a:xfrm>
            <a:off x="2689918" y="3549080"/>
            <a:ext cx="8547219" cy="1046440"/>
          </a:xfrm>
          <a:prstGeom prst="rect">
            <a:avLst/>
          </a:prstGeom>
          <a:noFill/>
        </p:spPr>
        <p:txBody>
          <a:bodyPr wrap="square" rtlCol="0">
            <a:spAutoFit/>
          </a:bodyPr>
          <a:lstStyle/>
          <a:p>
            <a:pPr lvl="0"/>
            <a:r>
              <a:rPr lang="en-US" sz="2100" dirty="0"/>
              <a:t>Rapid assessment conducted to explore the successes, major constraints and enablers of integration</a:t>
            </a:r>
          </a:p>
          <a:p>
            <a:endParaRPr lang="en-US" dirty="0"/>
          </a:p>
        </p:txBody>
      </p:sp>
      <p:sp>
        <p:nvSpPr>
          <p:cNvPr id="50" name="TextBox 49">
            <a:extLst>
              <a:ext uri="{FF2B5EF4-FFF2-40B4-BE49-F238E27FC236}">
                <a16:creationId xmlns:a16="http://schemas.microsoft.com/office/drawing/2014/main" id="{5904429E-A720-D064-28E9-F664108D852C}"/>
              </a:ext>
            </a:extLst>
          </p:cNvPr>
          <p:cNvSpPr txBox="1"/>
          <p:nvPr/>
        </p:nvSpPr>
        <p:spPr>
          <a:xfrm>
            <a:off x="2689918" y="4488835"/>
            <a:ext cx="8547219" cy="692497"/>
          </a:xfrm>
          <a:prstGeom prst="rect">
            <a:avLst/>
          </a:prstGeom>
          <a:noFill/>
        </p:spPr>
        <p:txBody>
          <a:bodyPr wrap="square" rtlCol="0">
            <a:spAutoFit/>
          </a:bodyPr>
          <a:lstStyle/>
          <a:p>
            <a:pPr lvl="0"/>
            <a:r>
              <a:rPr lang="en-US" sz="2100" dirty="0"/>
              <a:t>Set of integration actions identified to address constraints</a:t>
            </a:r>
          </a:p>
          <a:p>
            <a:endParaRPr lang="en-US" dirty="0"/>
          </a:p>
        </p:txBody>
      </p:sp>
      <p:sp>
        <p:nvSpPr>
          <p:cNvPr id="51" name="TextBox 50">
            <a:extLst>
              <a:ext uri="{FF2B5EF4-FFF2-40B4-BE49-F238E27FC236}">
                <a16:creationId xmlns:a16="http://schemas.microsoft.com/office/drawing/2014/main" id="{1BFB5765-1946-5D5C-6E85-AE79366516DF}"/>
              </a:ext>
            </a:extLst>
          </p:cNvPr>
          <p:cNvSpPr txBox="1"/>
          <p:nvPr/>
        </p:nvSpPr>
        <p:spPr>
          <a:xfrm>
            <a:off x="2689918" y="5397609"/>
            <a:ext cx="8547219" cy="692497"/>
          </a:xfrm>
          <a:prstGeom prst="rect">
            <a:avLst/>
          </a:prstGeom>
          <a:noFill/>
        </p:spPr>
        <p:txBody>
          <a:bodyPr wrap="square" rtlCol="0">
            <a:spAutoFit/>
          </a:bodyPr>
          <a:lstStyle/>
          <a:p>
            <a:pPr lvl="0"/>
            <a:r>
              <a:rPr lang="en-US" sz="2100" dirty="0"/>
              <a:t>TWG reviewed and revised draft action plan</a:t>
            </a:r>
          </a:p>
          <a:p>
            <a:endParaRPr lang="en-US" dirty="0"/>
          </a:p>
        </p:txBody>
      </p:sp>
      <p:sp>
        <p:nvSpPr>
          <p:cNvPr id="53" name="TextBox 52">
            <a:extLst>
              <a:ext uri="{FF2B5EF4-FFF2-40B4-BE49-F238E27FC236}">
                <a16:creationId xmlns:a16="http://schemas.microsoft.com/office/drawing/2014/main" id="{141834DC-BAAD-C66B-55D9-403DC911C90A}"/>
              </a:ext>
            </a:extLst>
          </p:cNvPr>
          <p:cNvSpPr txBox="1"/>
          <p:nvPr/>
        </p:nvSpPr>
        <p:spPr>
          <a:xfrm>
            <a:off x="2748249" y="6220865"/>
            <a:ext cx="8547219" cy="692497"/>
          </a:xfrm>
          <a:prstGeom prst="rect">
            <a:avLst/>
          </a:prstGeom>
          <a:noFill/>
        </p:spPr>
        <p:txBody>
          <a:bodyPr wrap="square" rtlCol="0">
            <a:spAutoFit/>
          </a:bodyPr>
          <a:lstStyle/>
          <a:p>
            <a:pPr lvl="0"/>
            <a:r>
              <a:rPr lang="en-US" sz="2100" dirty="0"/>
              <a:t>Action plan validated by federal, regional and partner representatives</a:t>
            </a:r>
          </a:p>
          <a:p>
            <a:endParaRPr lang="en-US" dirty="0"/>
          </a:p>
        </p:txBody>
      </p:sp>
      <p:sp>
        <p:nvSpPr>
          <p:cNvPr id="54" name="TextBox 53">
            <a:extLst>
              <a:ext uri="{FF2B5EF4-FFF2-40B4-BE49-F238E27FC236}">
                <a16:creationId xmlns:a16="http://schemas.microsoft.com/office/drawing/2014/main" id="{8883572A-349A-770E-56A4-E2FEE4BF35FF}"/>
              </a:ext>
            </a:extLst>
          </p:cNvPr>
          <p:cNvSpPr txBox="1"/>
          <p:nvPr/>
        </p:nvSpPr>
        <p:spPr>
          <a:xfrm>
            <a:off x="2689918" y="2009045"/>
            <a:ext cx="8547219" cy="692497"/>
          </a:xfrm>
          <a:prstGeom prst="rect">
            <a:avLst/>
          </a:prstGeom>
          <a:noFill/>
        </p:spPr>
        <p:txBody>
          <a:bodyPr wrap="square" rtlCol="0">
            <a:spAutoFit/>
          </a:bodyPr>
          <a:lstStyle/>
          <a:p>
            <a:r>
              <a:rPr lang="en-US" sz="2100" dirty="0"/>
              <a:t>Technical working group (TWG) established and TOR/workplan developed</a:t>
            </a:r>
          </a:p>
          <a:p>
            <a:endParaRPr lang="en-US" dirty="0"/>
          </a:p>
        </p:txBody>
      </p:sp>
    </p:spTree>
    <p:extLst>
      <p:ext uri="{BB962C8B-B14F-4D97-AF65-F5344CB8AC3E}">
        <p14:creationId xmlns:p14="http://schemas.microsoft.com/office/powerpoint/2010/main" val="404121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Oval 22">
            <a:extLst>
              <a:ext uri="{FF2B5EF4-FFF2-40B4-BE49-F238E27FC236}">
                <a16:creationId xmlns:a16="http://schemas.microsoft.com/office/drawing/2014/main" id="{4BE1B585-0841-1967-6A92-FA5D1BCB09B8}"/>
              </a:ext>
            </a:extLst>
          </p:cNvPr>
          <p:cNvSpPr/>
          <p:nvPr/>
        </p:nvSpPr>
        <p:spPr>
          <a:xfrm>
            <a:off x="1099835" y="2205583"/>
            <a:ext cx="2091559" cy="2207168"/>
          </a:xfrm>
          <a:prstGeom prst="ellipse">
            <a:avLst/>
          </a:prstGeom>
          <a:solidFill>
            <a:srgbClr val="3A89D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199" y="1"/>
            <a:ext cx="10846981" cy="1690688"/>
          </a:xfrm>
        </p:spPr>
        <p:txBody>
          <a:bodyPr vert="horz">
            <a:noAutofit/>
          </a:bodyPr>
          <a:lstStyle/>
          <a:p>
            <a:r>
              <a:rPr lang="en-US" sz="4300" b="1" dirty="0">
                <a:solidFill>
                  <a:srgbClr val="3A89DB"/>
                </a:solidFill>
              </a:rPr>
              <a:t>Integration objectives articulated in the national plan to integrate wasting management into PHC</a:t>
            </a:r>
          </a:p>
        </p:txBody>
      </p:sp>
      <p:pic>
        <p:nvPicPr>
          <p:cNvPr id="18" name="Content Placeholder 17" descr="Baby outline">
            <a:extLst>
              <a:ext uri="{FF2B5EF4-FFF2-40B4-BE49-F238E27FC236}">
                <a16:creationId xmlns:a16="http://schemas.microsoft.com/office/drawing/2014/main" id="{E6F996DC-523B-DBE3-292B-5C93ED1F37B6}"/>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0205" y="2796790"/>
            <a:ext cx="914400" cy="914400"/>
          </a:xfrm>
        </p:spPr>
      </p:pic>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1" name="Content Placeholder 17" descr="Baby outline">
            <a:extLst>
              <a:ext uri="{FF2B5EF4-FFF2-40B4-BE49-F238E27FC236}">
                <a16:creationId xmlns:a16="http://schemas.microsoft.com/office/drawing/2014/main" id="{0C22DC09-DB29-882B-70FE-0554110F38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8414" y="2796790"/>
            <a:ext cx="914400" cy="914400"/>
          </a:xfrm>
          <a:prstGeom prst="rect">
            <a:avLst/>
          </a:prstGeom>
        </p:spPr>
      </p:pic>
      <p:pic>
        <p:nvPicPr>
          <p:cNvPr id="22" name="Content Placeholder 17" descr="Baby outline">
            <a:extLst>
              <a:ext uri="{FF2B5EF4-FFF2-40B4-BE49-F238E27FC236}">
                <a16:creationId xmlns:a16="http://schemas.microsoft.com/office/drawing/2014/main" id="{67567E08-67B0-4A8C-9CBF-6C45510E56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6624" y="2796790"/>
            <a:ext cx="914400" cy="914400"/>
          </a:xfrm>
          <a:prstGeom prst="rect">
            <a:avLst/>
          </a:prstGeom>
        </p:spPr>
      </p:pic>
      <p:sp>
        <p:nvSpPr>
          <p:cNvPr id="24" name="Oval 23">
            <a:extLst>
              <a:ext uri="{FF2B5EF4-FFF2-40B4-BE49-F238E27FC236}">
                <a16:creationId xmlns:a16="http://schemas.microsoft.com/office/drawing/2014/main" id="{B6BE7B60-D4B6-756D-5395-CC83595C45FF}"/>
              </a:ext>
            </a:extLst>
          </p:cNvPr>
          <p:cNvSpPr/>
          <p:nvPr/>
        </p:nvSpPr>
        <p:spPr>
          <a:xfrm>
            <a:off x="4913586" y="2175642"/>
            <a:ext cx="2091559" cy="2207168"/>
          </a:xfrm>
          <a:prstGeom prst="ellipse">
            <a:avLst/>
          </a:prstGeom>
          <a:solidFill>
            <a:srgbClr val="3A89D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3A594374-8360-EA31-5972-25EEEA14FDB0}"/>
              </a:ext>
            </a:extLst>
          </p:cNvPr>
          <p:cNvSpPr/>
          <p:nvPr/>
        </p:nvSpPr>
        <p:spPr>
          <a:xfrm>
            <a:off x="8727337" y="2150406"/>
            <a:ext cx="2091559" cy="2207168"/>
          </a:xfrm>
          <a:prstGeom prst="ellipse">
            <a:avLst/>
          </a:prstGeom>
          <a:solidFill>
            <a:srgbClr val="3A89D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Arrow Down with solid fill">
            <a:extLst>
              <a:ext uri="{FF2B5EF4-FFF2-40B4-BE49-F238E27FC236}">
                <a16:creationId xmlns:a16="http://schemas.microsoft.com/office/drawing/2014/main" id="{FAD8015E-3020-E2CD-D115-D1F048BB22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0766" y="2551228"/>
            <a:ext cx="689475" cy="689475"/>
          </a:xfrm>
          <a:prstGeom prst="rect">
            <a:avLst/>
          </a:prstGeom>
        </p:spPr>
      </p:pic>
      <p:pic>
        <p:nvPicPr>
          <p:cNvPr id="35" name="Graphic 34" descr="Arrow Up with solid fill">
            <a:extLst>
              <a:ext uri="{FF2B5EF4-FFF2-40B4-BE49-F238E27FC236}">
                <a16:creationId xmlns:a16="http://schemas.microsoft.com/office/drawing/2014/main" id="{02AB406C-6235-58A6-95E4-988449ED7A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93165" y="3309167"/>
            <a:ext cx="689475" cy="689475"/>
          </a:xfrm>
          <a:prstGeom prst="rect">
            <a:avLst/>
          </a:prstGeom>
        </p:spPr>
      </p:pic>
      <p:pic>
        <p:nvPicPr>
          <p:cNvPr id="37" name="Graphic 36" descr="Coins outline">
            <a:extLst>
              <a:ext uri="{FF2B5EF4-FFF2-40B4-BE49-F238E27FC236}">
                <a16:creationId xmlns:a16="http://schemas.microsoft.com/office/drawing/2014/main" id="{BABB5002-57B3-6E10-A190-B3543E1163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23755" y="2551229"/>
            <a:ext cx="689475" cy="689475"/>
          </a:xfrm>
          <a:prstGeom prst="rect">
            <a:avLst/>
          </a:prstGeom>
        </p:spPr>
      </p:pic>
      <p:pic>
        <p:nvPicPr>
          <p:cNvPr id="43" name="Graphic 42" descr="Repeat outline">
            <a:extLst>
              <a:ext uri="{FF2B5EF4-FFF2-40B4-BE49-F238E27FC236}">
                <a16:creationId xmlns:a16="http://schemas.microsoft.com/office/drawing/2014/main" id="{65691F28-A902-175A-659B-E5D2BAF063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93554" y="2274428"/>
            <a:ext cx="1959123" cy="1959123"/>
          </a:xfrm>
          <a:prstGeom prst="rect">
            <a:avLst/>
          </a:prstGeom>
        </p:spPr>
      </p:pic>
      <p:pic>
        <p:nvPicPr>
          <p:cNvPr id="49" name="Graphic 48" descr="Clipboard Checked outline">
            <a:extLst>
              <a:ext uri="{FF2B5EF4-FFF2-40B4-BE49-F238E27FC236}">
                <a16:creationId xmlns:a16="http://schemas.microsoft.com/office/drawing/2014/main" id="{5C924F50-89C3-FC54-DDE6-12977AFE504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3258" y="3357328"/>
            <a:ext cx="732208" cy="706476"/>
          </a:xfrm>
          <a:prstGeom prst="rect">
            <a:avLst/>
          </a:prstGeom>
        </p:spPr>
      </p:pic>
      <p:sp>
        <p:nvSpPr>
          <p:cNvPr id="53" name="TextBox 52">
            <a:extLst>
              <a:ext uri="{FF2B5EF4-FFF2-40B4-BE49-F238E27FC236}">
                <a16:creationId xmlns:a16="http://schemas.microsoft.com/office/drawing/2014/main" id="{337741C8-5238-33C1-0D31-6C02C710C78B}"/>
              </a:ext>
            </a:extLst>
          </p:cNvPr>
          <p:cNvSpPr txBox="1"/>
          <p:nvPr/>
        </p:nvSpPr>
        <p:spPr>
          <a:xfrm>
            <a:off x="658401" y="4652528"/>
            <a:ext cx="3137338" cy="861774"/>
          </a:xfrm>
          <a:prstGeom prst="rect">
            <a:avLst/>
          </a:prstGeom>
          <a:noFill/>
        </p:spPr>
        <p:txBody>
          <a:bodyPr wrap="square" rtlCol="0">
            <a:spAutoFit/>
          </a:bodyPr>
          <a:lstStyle/>
          <a:p>
            <a:pPr algn="ctr"/>
            <a:r>
              <a:rPr lang="en-US" sz="2500" dirty="0"/>
              <a:t>Increase coverage and equity of services</a:t>
            </a:r>
          </a:p>
        </p:txBody>
      </p:sp>
      <p:sp>
        <p:nvSpPr>
          <p:cNvPr id="54" name="TextBox 53">
            <a:extLst>
              <a:ext uri="{FF2B5EF4-FFF2-40B4-BE49-F238E27FC236}">
                <a16:creationId xmlns:a16="http://schemas.microsoft.com/office/drawing/2014/main" id="{4AF864A0-71C5-87C6-21A8-BE7F681C4D3D}"/>
              </a:ext>
            </a:extLst>
          </p:cNvPr>
          <p:cNvSpPr txBox="1"/>
          <p:nvPr/>
        </p:nvSpPr>
        <p:spPr>
          <a:xfrm>
            <a:off x="4444561" y="4652528"/>
            <a:ext cx="3137338" cy="861774"/>
          </a:xfrm>
          <a:prstGeom prst="rect">
            <a:avLst/>
          </a:prstGeom>
          <a:noFill/>
        </p:spPr>
        <p:txBody>
          <a:bodyPr wrap="square" rtlCol="0">
            <a:spAutoFit/>
          </a:bodyPr>
          <a:lstStyle/>
          <a:p>
            <a:pPr algn="ctr"/>
            <a:r>
              <a:rPr lang="en-US" sz="2500" dirty="0"/>
              <a:t>Reduce costs and increase efficiencies</a:t>
            </a:r>
          </a:p>
        </p:txBody>
      </p:sp>
      <p:sp>
        <p:nvSpPr>
          <p:cNvPr id="55" name="TextBox 54">
            <a:extLst>
              <a:ext uri="{FF2B5EF4-FFF2-40B4-BE49-F238E27FC236}">
                <a16:creationId xmlns:a16="http://schemas.microsoft.com/office/drawing/2014/main" id="{FA32940D-5DCD-A08C-D8DF-00CCB4F1ED95}"/>
              </a:ext>
            </a:extLst>
          </p:cNvPr>
          <p:cNvSpPr txBox="1"/>
          <p:nvPr/>
        </p:nvSpPr>
        <p:spPr>
          <a:xfrm>
            <a:off x="8216462" y="4652528"/>
            <a:ext cx="3137338" cy="784830"/>
          </a:xfrm>
          <a:prstGeom prst="rect">
            <a:avLst/>
          </a:prstGeom>
          <a:noFill/>
        </p:spPr>
        <p:txBody>
          <a:bodyPr wrap="square" rtlCol="0">
            <a:spAutoFit/>
          </a:bodyPr>
          <a:lstStyle/>
          <a:p>
            <a:pPr algn="ctr"/>
            <a:r>
              <a:rPr lang="en-US" sz="2500" dirty="0"/>
              <a:t>Increase sustainability </a:t>
            </a:r>
            <a:r>
              <a:rPr lang="en-US" sz="2000" dirty="0"/>
              <a:t>(programmatic &amp; financial)</a:t>
            </a:r>
          </a:p>
        </p:txBody>
      </p: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22</a:t>
            </a:fld>
            <a:endParaRPr lang="en-US" dirty="0"/>
          </a:p>
        </p:txBody>
      </p:sp>
    </p:spTree>
    <p:extLst>
      <p:ext uri="{BB962C8B-B14F-4D97-AF65-F5344CB8AC3E}">
        <p14:creationId xmlns:p14="http://schemas.microsoft.com/office/powerpoint/2010/main" val="400229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0E588813-1E20-458C-E4F6-3BD191FF14DC}"/>
              </a:ext>
            </a:extLst>
          </p:cNvPr>
          <p:cNvGrpSpPr/>
          <p:nvPr/>
        </p:nvGrpSpPr>
        <p:grpSpPr>
          <a:xfrm>
            <a:off x="9152" y="2939129"/>
            <a:ext cx="6086848" cy="3730854"/>
            <a:chOff x="346603" y="2847957"/>
            <a:chExt cx="6086848" cy="3730854"/>
          </a:xfrm>
        </p:grpSpPr>
        <p:sp>
          <p:nvSpPr>
            <p:cNvPr id="9" name="TextBox 8">
              <a:extLst>
                <a:ext uri="{FF2B5EF4-FFF2-40B4-BE49-F238E27FC236}">
                  <a16:creationId xmlns:a16="http://schemas.microsoft.com/office/drawing/2014/main" id="{D403B2BB-0189-DFAB-0789-97F9C68EC98D}"/>
                </a:ext>
              </a:extLst>
            </p:cNvPr>
            <p:cNvSpPr txBox="1"/>
            <p:nvPr/>
          </p:nvSpPr>
          <p:spPr>
            <a:xfrm>
              <a:off x="1489272" y="2847957"/>
              <a:ext cx="3274263" cy="369332"/>
            </a:xfrm>
            <a:prstGeom prst="rect">
              <a:avLst/>
            </a:prstGeom>
            <a:noFill/>
          </p:spPr>
          <p:txBody>
            <a:bodyPr wrap="square" rtlCol="0">
              <a:spAutoFit/>
            </a:bodyPr>
            <a:lstStyle/>
            <a:p>
              <a:pPr algn="ctr"/>
              <a:r>
                <a:rPr lang="en-US" b="1" dirty="0">
                  <a:solidFill>
                    <a:srgbClr val="7030A0"/>
                  </a:solidFill>
                </a:rPr>
                <a:t>LEADERSHIP &amp; GOVERNANCE</a:t>
              </a:r>
            </a:p>
          </p:txBody>
        </p:sp>
        <p:sp>
          <p:nvSpPr>
            <p:cNvPr id="12" name="TextBox 11">
              <a:extLst>
                <a:ext uri="{FF2B5EF4-FFF2-40B4-BE49-F238E27FC236}">
                  <a16:creationId xmlns:a16="http://schemas.microsoft.com/office/drawing/2014/main" id="{83D78AE2-7470-F2AF-3340-1C5D1195B4A1}"/>
                </a:ext>
              </a:extLst>
            </p:cNvPr>
            <p:cNvSpPr txBox="1"/>
            <p:nvPr/>
          </p:nvSpPr>
          <p:spPr>
            <a:xfrm>
              <a:off x="346603" y="3316379"/>
              <a:ext cx="6086848" cy="3262432"/>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1600" dirty="0"/>
                <a:t>Uncertain sustainability of wasting services due to continued reliance on external partners</a:t>
              </a:r>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1600" b="1" dirty="0"/>
            </a:p>
            <a:p>
              <a:endParaRPr lang="en-US" sz="1400" dirty="0"/>
            </a:p>
          </p:txBody>
        </p:sp>
      </p:grpSp>
      <p:sp>
        <p:nvSpPr>
          <p:cNvPr id="3" name="Oval 2">
            <a:extLst>
              <a:ext uri="{FF2B5EF4-FFF2-40B4-BE49-F238E27FC236}">
                <a16:creationId xmlns:a16="http://schemas.microsoft.com/office/drawing/2014/main" id="{057370A6-0BE3-54FF-0B3F-BE03CF6FBCB7}"/>
              </a:ext>
            </a:extLst>
          </p:cNvPr>
          <p:cNvSpPr/>
          <p:nvPr/>
        </p:nvSpPr>
        <p:spPr>
          <a:xfrm>
            <a:off x="2294667" y="1690689"/>
            <a:ext cx="1053200" cy="1019732"/>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ourt outline">
            <a:extLst>
              <a:ext uri="{FF2B5EF4-FFF2-40B4-BE49-F238E27FC236}">
                <a16:creationId xmlns:a16="http://schemas.microsoft.com/office/drawing/2014/main" id="{F248443A-D298-F8F2-AC60-DF7E584CE6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51874" y="1721893"/>
            <a:ext cx="914400" cy="914400"/>
          </a:xfrm>
          <a:prstGeom prst="rect">
            <a:avLst/>
          </a:prstGeom>
        </p:spPr>
      </p:pic>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 </a:t>
            </a:r>
          </a:p>
          <a:p>
            <a:r>
              <a:rPr lang="en-US" b="1" dirty="0">
                <a:solidFill>
                  <a:srgbClr val="7030A0"/>
                </a:solidFill>
              </a:rPr>
              <a:t>Leadership &amp; Governance </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0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a:t>
            </a:r>
          </a:p>
          <a:p>
            <a:r>
              <a:rPr lang="en-US" b="1" dirty="0">
                <a:solidFill>
                  <a:srgbClr val="961A49"/>
                </a:solidFill>
              </a:rPr>
              <a:t>Service Delivery</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1714460-81AE-5461-306F-A7E69086252F}"/>
              </a:ext>
            </a:extLst>
          </p:cNvPr>
          <p:cNvGrpSpPr/>
          <p:nvPr/>
        </p:nvGrpSpPr>
        <p:grpSpPr>
          <a:xfrm>
            <a:off x="228997" y="2859387"/>
            <a:ext cx="1449517" cy="4222877"/>
            <a:chOff x="346603" y="2714229"/>
            <a:chExt cx="2041506" cy="4538001"/>
          </a:xfrm>
        </p:grpSpPr>
        <p:sp>
          <p:nvSpPr>
            <p:cNvPr id="11" name="TextBox 10">
              <a:extLst>
                <a:ext uri="{FF2B5EF4-FFF2-40B4-BE49-F238E27FC236}">
                  <a16:creationId xmlns:a16="http://schemas.microsoft.com/office/drawing/2014/main" id="{5769F136-06FD-68DD-EEB7-1DF710CFE7CF}"/>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LEADERSHIP &amp; GOVERNANCE</a:t>
              </a:r>
            </a:p>
          </p:txBody>
        </p:sp>
        <p:sp>
          <p:nvSpPr>
            <p:cNvPr id="14" name="TextBox 13">
              <a:extLst>
                <a:ext uri="{FF2B5EF4-FFF2-40B4-BE49-F238E27FC236}">
                  <a16:creationId xmlns:a16="http://schemas.microsoft.com/office/drawing/2014/main" id="{2DC2CC83-2637-7ECD-014D-2B1E24F9FDFC}"/>
                </a:ext>
              </a:extLst>
            </p:cNvPr>
            <p:cNvSpPr txBox="1"/>
            <p:nvPr/>
          </p:nvSpPr>
          <p:spPr>
            <a:xfrm>
              <a:off x="346603" y="3316379"/>
              <a:ext cx="2041506" cy="3935851"/>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800" dirty="0">
                  <a:solidFill>
                    <a:schemeClr val="bg2">
                      <a:lumMod val="75000"/>
                    </a:schemeClr>
                  </a:solidFill>
                </a:rPr>
                <a:t>Uncertain sustainability of wasting services due to continued reliance on external partners</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sp>
        <p:nvSpPr>
          <p:cNvPr id="35" name="Oval 34">
            <a:extLst>
              <a:ext uri="{FF2B5EF4-FFF2-40B4-BE49-F238E27FC236}">
                <a16:creationId xmlns:a16="http://schemas.microsoft.com/office/drawing/2014/main" id="{63470D00-4777-8E45-973C-E324BF4439AB}"/>
              </a:ext>
            </a:extLst>
          </p:cNvPr>
          <p:cNvSpPr/>
          <p:nvPr/>
        </p:nvSpPr>
        <p:spPr>
          <a:xfrm>
            <a:off x="441706" y="1804508"/>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urt outline">
            <a:extLst>
              <a:ext uri="{FF2B5EF4-FFF2-40B4-BE49-F238E27FC236}">
                <a16:creationId xmlns:a16="http://schemas.microsoft.com/office/drawing/2014/main" id="{EF6A62D3-3642-8B97-2312-3ACFD48545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913" y="1835712"/>
            <a:ext cx="807008" cy="807008"/>
          </a:xfrm>
          <a:prstGeom prst="rect">
            <a:avLst/>
          </a:prstGeom>
        </p:spPr>
      </p:pic>
      <p:grpSp>
        <p:nvGrpSpPr>
          <p:cNvPr id="60" name="Group 59">
            <a:extLst>
              <a:ext uri="{FF2B5EF4-FFF2-40B4-BE49-F238E27FC236}">
                <a16:creationId xmlns:a16="http://schemas.microsoft.com/office/drawing/2014/main" id="{BAADCA94-2F8F-7B1D-B3BF-D60A821B9C74}"/>
              </a:ext>
            </a:extLst>
          </p:cNvPr>
          <p:cNvGrpSpPr/>
          <p:nvPr/>
        </p:nvGrpSpPr>
        <p:grpSpPr>
          <a:xfrm>
            <a:off x="2001731" y="2825663"/>
            <a:ext cx="5527190" cy="4302768"/>
            <a:chOff x="328532" y="2731910"/>
            <a:chExt cx="2041506" cy="4302768"/>
          </a:xfrm>
        </p:grpSpPr>
        <p:sp>
          <p:nvSpPr>
            <p:cNvPr id="64" name="TextBox 63">
              <a:extLst>
                <a:ext uri="{FF2B5EF4-FFF2-40B4-BE49-F238E27FC236}">
                  <a16:creationId xmlns:a16="http://schemas.microsoft.com/office/drawing/2014/main" id="{E17B0F10-BEEF-2A4F-7547-6F2CCECCAD69}"/>
                </a:ext>
              </a:extLst>
            </p:cNvPr>
            <p:cNvSpPr txBox="1"/>
            <p:nvPr/>
          </p:nvSpPr>
          <p:spPr>
            <a:xfrm>
              <a:off x="516419" y="2731910"/>
              <a:ext cx="1665732" cy="646331"/>
            </a:xfrm>
            <a:prstGeom prst="rect">
              <a:avLst/>
            </a:prstGeom>
            <a:noFill/>
          </p:spPr>
          <p:txBody>
            <a:bodyPr wrap="square" rtlCol="0">
              <a:spAutoFit/>
            </a:bodyPr>
            <a:lstStyle/>
            <a:p>
              <a:pPr algn="ctr"/>
              <a:r>
                <a:rPr lang="en-US" b="1" dirty="0">
                  <a:solidFill>
                    <a:srgbClr val="961A49"/>
                  </a:solidFill>
                </a:rPr>
                <a:t>SERVICE DEIVERY</a:t>
              </a:r>
            </a:p>
          </p:txBody>
        </p:sp>
        <p:sp>
          <p:nvSpPr>
            <p:cNvPr id="67" name="TextBox 66">
              <a:extLst>
                <a:ext uri="{FF2B5EF4-FFF2-40B4-BE49-F238E27FC236}">
                  <a16:creationId xmlns:a16="http://schemas.microsoft.com/office/drawing/2014/main" id="{D1EABE66-AF6E-917B-BECC-DF358B6F4B10}"/>
                </a:ext>
              </a:extLst>
            </p:cNvPr>
            <p:cNvSpPr txBox="1"/>
            <p:nvPr/>
          </p:nvSpPr>
          <p:spPr>
            <a:xfrm>
              <a:off x="328532" y="3325970"/>
              <a:ext cx="2041506" cy="3708708"/>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1600" dirty="0"/>
                <a:t>Low treatment coverage for moderate wasting services</a:t>
              </a:r>
            </a:p>
            <a:p>
              <a:endParaRPr lang="en-US" sz="1600" dirty="0"/>
            </a:p>
            <a:p>
              <a:endParaRPr lang="en-US" sz="1600" dirty="0"/>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Integration of tasks related to the screening &amp; referral to community-volunteers and families and in other programs such as immunization </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Increase geographic coverage for moderate wasting services by providing wasting treatment (outpatient and/or inpatient) in additional facilities </a:t>
              </a:r>
            </a:p>
            <a:p>
              <a:pPr marL="285750" indent="-285750">
                <a:buFont typeface="Wingdings" panose="05000000000000000000" pitchFamily="2" charset="2"/>
                <a:buChar char="ü"/>
              </a:pPr>
              <a:endParaRPr lang="en-US" sz="900" b="1" dirty="0"/>
            </a:p>
            <a:p>
              <a:endParaRPr lang="en-US" dirty="0"/>
            </a:p>
          </p:txBody>
        </p:sp>
      </p:grpSp>
      <p:sp>
        <p:nvSpPr>
          <p:cNvPr id="68" name="Oval 67">
            <a:extLst>
              <a:ext uri="{FF2B5EF4-FFF2-40B4-BE49-F238E27FC236}">
                <a16:creationId xmlns:a16="http://schemas.microsoft.com/office/drawing/2014/main" id="{825AD897-133C-A11D-C5E0-E91778285A83}"/>
              </a:ext>
            </a:extLst>
          </p:cNvPr>
          <p:cNvSpPr/>
          <p:nvPr/>
        </p:nvSpPr>
        <p:spPr>
          <a:xfrm>
            <a:off x="4283766" y="1690689"/>
            <a:ext cx="1053200" cy="1019732"/>
          </a:xfrm>
          <a:prstGeom prst="ellipse">
            <a:avLst/>
          </a:prstGeom>
          <a:solidFill>
            <a:srgbClr val="961A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Graphic 68" descr="Open hand outline">
            <a:extLst>
              <a:ext uri="{FF2B5EF4-FFF2-40B4-BE49-F238E27FC236}">
                <a16:creationId xmlns:a16="http://schemas.microsoft.com/office/drawing/2014/main" id="{CFA265C2-7AB9-C317-C806-891ACA3BE7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8939" y="2062133"/>
            <a:ext cx="674086" cy="674086"/>
          </a:xfrm>
          <a:prstGeom prst="rect">
            <a:avLst/>
          </a:prstGeom>
        </p:spPr>
      </p:pic>
      <p:pic>
        <p:nvPicPr>
          <p:cNvPr id="70" name="Graphic 69" descr="Heart outline">
            <a:extLst>
              <a:ext uri="{FF2B5EF4-FFF2-40B4-BE49-F238E27FC236}">
                <a16:creationId xmlns:a16="http://schemas.microsoft.com/office/drawing/2014/main" id="{5B684AC0-1DE5-0F5E-3EAD-5CB4349AFC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2493" y="1776412"/>
            <a:ext cx="571442" cy="571442"/>
          </a:xfrm>
          <a:prstGeom prst="rect">
            <a:avLst/>
          </a:prstGeom>
        </p:spPr>
      </p:pic>
    </p:spTree>
    <p:extLst>
      <p:ext uri="{BB962C8B-B14F-4D97-AF65-F5344CB8AC3E}">
        <p14:creationId xmlns:p14="http://schemas.microsoft.com/office/powerpoint/2010/main" val="62881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a:t>
            </a:r>
          </a:p>
          <a:p>
            <a:r>
              <a:rPr lang="en-US" b="1" dirty="0">
                <a:solidFill>
                  <a:srgbClr val="0C419E"/>
                </a:solidFill>
              </a:rPr>
              <a:t>Health Workforce</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1714460-81AE-5461-306F-A7E69086252F}"/>
              </a:ext>
            </a:extLst>
          </p:cNvPr>
          <p:cNvGrpSpPr/>
          <p:nvPr/>
        </p:nvGrpSpPr>
        <p:grpSpPr>
          <a:xfrm>
            <a:off x="228997" y="2859387"/>
            <a:ext cx="1449517" cy="4222877"/>
            <a:chOff x="346603" y="2714229"/>
            <a:chExt cx="2041506" cy="4538001"/>
          </a:xfrm>
        </p:grpSpPr>
        <p:sp>
          <p:nvSpPr>
            <p:cNvPr id="11" name="TextBox 10">
              <a:extLst>
                <a:ext uri="{FF2B5EF4-FFF2-40B4-BE49-F238E27FC236}">
                  <a16:creationId xmlns:a16="http://schemas.microsoft.com/office/drawing/2014/main" id="{5769F136-06FD-68DD-EEB7-1DF710CFE7CF}"/>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LEADERSHIP &amp; GOVERNANCE</a:t>
              </a:r>
            </a:p>
          </p:txBody>
        </p:sp>
        <p:sp>
          <p:nvSpPr>
            <p:cNvPr id="14" name="TextBox 13">
              <a:extLst>
                <a:ext uri="{FF2B5EF4-FFF2-40B4-BE49-F238E27FC236}">
                  <a16:creationId xmlns:a16="http://schemas.microsoft.com/office/drawing/2014/main" id="{2DC2CC83-2637-7ECD-014D-2B1E24F9FDFC}"/>
                </a:ext>
              </a:extLst>
            </p:cNvPr>
            <p:cNvSpPr txBox="1"/>
            <p:nvPr/>
          </p:nvSpPr>
          <p:spPr>
            <a:xfrm>
              <a:off x="346603" y="3316379"/>
              <a:ext cx="2041506" cy="3935851"/>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800" dirty="0">
                  <a:solidFill>
                    <a:schemeClr val="bg2">
                      <a:lumMod val="75000"/>
                    </a:schemeClr>
                  </a:solidFill>
                </a:rPr>
                <a:t>Uncertain sustainability of wasting services due to continued reliance on external partners</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17" name="Group 16">
            <a:extLst>
              <a:ext uri="{FF2B5EF4-FFF2-40B4-BE49-F238E27FC236}">
                <a16:creationId xmlns:a16="http://schemas.microsoft.com/office/drawing/2014/main" id="{BC80481D-EE22-C4E3-6310-3133163C7CC8}"/>
              </a:ext>
            </a:extLst>
          </p:cNvPr>
          <p:cNvGrpSpPr/>
          <p:nvPr/>
        </p:nvGrpSpPr>
        <p:grpSpPr>
          <a:xfrm>
            <a:off x="1725949" y="2870638"/>
            <a:ext cx="1449517" cy="4083313"/>
            <a:chOff x="346603" y="2731910"/>
            <a:chExt cx="2041506" cy="4388022"/>
          </a:xfrm>
        </p:grpSpPr>
        <p:sp>
          <p:nvSpPr>
            <p:cNvPr id="18" name="TextBox 17">
              <a:extLst>
                <a:ext uri="{FF2B5EF4-FFF2-40B4-BE49-F238E27FC236}">
                  <a16:creationId xmlns:a16="http://schemas.microsoft.com/office/drawing/2014/main" id="{8156C18D-163B-3C05-1DE3-F80FA538238D}"/>
                </a:ext>
              </a:extLst>
            </p:cNvPr>
            <p:cNvSpPr txBox="1"/>
            <p:nvPr/>
          </p:nvSpPr>
          <p:spPr>
            <a:xfrm>
              <a:off x="516419" y="2731910"/>
              <a:ext cx="1665732" cy="231521"/>
            </a:xfrm>
            <a:prstGeom prst="rect">
              <a:avLst/>
            </a:prstGeom>
            <a:noFill/>
          </p:spPr>
          <p:txBody>
            <a:bodyPr wrap="square" rtlCol="0">
              <a:spAutoFit/>
            </a:bodyPr>
            <a:lstStyle/>
            <a:p>
              <a:pPr algn="ctr"/>
              <a:r>
                <a:rPr lang="en-US" sz="800" b="1" dirty="0">
                  <a:solidFill>
                    <a:schemeClr val="bg2">
                      <a:lumMod val="75000"/>
                    </a:schemeClr>
                  </a:solidFill>
                </a:rPr>
                <a:t>SERVICE DEIVERY</a:t>
              </a:r>
            </a:p>
          </p:txBody>
        </p:sp>
        <p:sp>
          <p:nvSpPr>
            <p:cNvPr id="19" name="TextBox 18">
              <a:extLst>
                <a:ext uri="{FF2B5EF4-FFF2-40B4-BE49-F238E27FC236}">
                  <a16:creationId xmlns:a16="http://schemas.microsoft.com/office/drawing/2014/main" id="{A2675337-F149-B5CC-FEAD-1884B2DC1BFE}"/>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800" dirty="0">
                  <a:solidFill>
                    <a:schemeClr val="bg2">
                      <a:lumMod val="75000"/>
                    </a:schemeClr>
                  </a:solidFill>
                </a:rPr>
                <a:t>Low treatment coverage for moderate wasting services</a:t>
              </a: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Integration of tasks related to the screening and referral to community-volunteers and families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Increase geographic coverage for moderate wasting services by providing wasting treatment (outpatient and/or inpatient) in additional facilities </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sp>
        <p:nvSpPr>
          <p:cNvPr id="35" name="Oval 34">
            <a:extLst>
              <a:ext uri="{FF2B5EF4-FFF2-40B4-BE49-F238E27FC236}">
                <a16:creationId xmlns:a16="http://schemas.microsoft.com/office/drawing/2014/main" id="{63470D00-4777-8E45-973C-E324BF4439AB}"/>
              </a:ext>
            </a:extLst>
          </p:cNvPr>
          <p:cNvSpPr/>
          <p:nvPr/>
        </p:nvSpPr>
        <p:spPr>
          <a:xfrm>
            <a:off x="441706" y="1804508"/>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1AEB0C6-D1EC-DF3B-819C-6441AF35C022}"/>
              </a:ext>
            </a:extLst>
          </p:cNvPr>
          <p:cNvSpPr/>
          <p:nvPr/>
        </p:nvSpPr>
        <p:spPr>
          <a:xfrm>
            <a:off x="1951837" y="1781954"/>
            <a:ext cx="929507" cy="91103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urt outline">
            <a:extLst>
              <a:ext uri="{FF2B5EF4-FFF2-40B4-BE49-F238E27FC236}">
                <a16:creationId xmlns:a16="http://schemas.microsoft.com/office/drawing/2014/main" id="{EF6A62D3-3642-8B97-2312-3ACFD48545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913" y="1835712"/>
            <a:ext cx="807008" cy="807008"/>
          </a:xfrm>
          <a:prstGeom prst="rect">
            <a:avLst/>
          </a:prstGeom>
        </p:spPr>
      </p:pic>
      <p:pic>
        <p:nvPicPr>
          <p:cNvPr id="40" name="Graphic 39" descr="Open hand outline">
            <a:extLst>
              <a:ext uri="{FF2B5EF4-FFF2-40B4-BE49-F238E27FC236}">
                <a16:creationId xmlns:a16="http://schemas.microsoft.com/office/drawing/2014/main" id="{DA378863-16D8-29F0-3712-30C88DA801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010" y="2153398"/>
            <a:ext cx="594918" cy="620240"/>
          </a:xfrm>
          <a:prstGeom prst="rect">
            <a:avLst/>
          </a:prstGeom>
        </p:spPr>
      </p:pic>
      <p:pic>
        <p:nvPicPr>
          <p:cNvPr id="41" name="Graphic 40" descr="Heart outline">
            <a:extLst>
              <a:ext uri="{FF2B5EF4-FFF2-40B4-BE49-F238E27FC236}">
                <a16:creationId xmlns:a16="http://schemas.microsoft.com/office/drawing/2014/main" id="{1319CED4-14F2-82EB-F070-CD35AD84C7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10564" y="1867677"/>
            <a:ext cx="504329" cy="525795"/>
          </a:xfrm>
          <a:prstGeom prst="rect">
            <a:avLst/>
          </a:prstGeom>
        </p:spPr>
      </p:pic>
      <p:grpSp>
        <p:nvGrpSpPr>
          <p:cNvPr id="49" name="Group 48">
            <a:extLst>
              <a:ext uri="{FF2B5EF4-FFF2-40B4-BE49-F238E27FC236}">
                <a16:creationId xmlns:a16="http://schemas.microsoft.com/office/drawing/2014/main" id="{DD0048CF-7759-4BFF-37B9-BCDF499BDC57}"/>
              </a:ext>
            </a:extLst>
          </p:cNvPr>
          <p:cNvGrpSpPr/>
          <p:nvPr/>
        </p:nvGrpSpPr>
        <p:grpSpPr>
          <a:xfrm>
            <a:off x="3524180" y="2850914"/>
            <a:ext cx="5440942" cy="3879066"/>
            <a:chOff x="346603" y="2761300"/>
            <a:chExt cx="2041506" cy="3879066"/>
          </a:xfrm>
        </p:grpSpPr>
        <p:sp>
          <p:nvSpPr>
            <p:cNvPr id="50" name="TextBox 49">
              <a:extLst>
                <a:ext uri="{FF2B5EF4-FFF2-40B4-BE49-F238E27FC236}">
                  <a16:creationId xmlns:a16="http://schemas.microsoft.com/office/drawing/2014/main" id="{BDAF4BAD-E409-3AAC-4E92-C5349BC12C2E}"/>
                </a:ext>
              </a:extLst>
            </p:cNvPr>
            <p:cNvSpPr txBox="1"/>
            <p:nvPr/>
          </p:nvSpPr>
          <p:spPr>
            <a:xfrm>
              <a:off x="499100" y="2761300"/>
              <a:ext cx="1665732" cy="646331"/>
            </a:xfrm>
            <a:prstGeom prst="rect">
              <a:avLst/>
            </a:prstGeom>
            <a:noFill/>
          </p:spPr>
          <p:txBody>
            <a:bodyPr wrap="square" rtlCol="0">
              <a:spAutoFit/>
            </a:bodyPr>
            <a:lstStyle/>
            <a:p>
              <a:pPr algn="ctr"/>
              <a:r>
                <a:rPr lang="en-US" b="1" dirty="0">
                  <a:solidFill>
                    <a:srgbClr val="374EA2"/>
                  </a:solidFill>
                </a:rPr>
                <a:t>HEALTH WORKFORCE</a:t>
              </a:r>
            </a:p>
          </p:txBody>
        </p:sp>
        <p:sp>
          <p:nvSpPr>
            <p:cNvPr id="51" name="TextBox 50">
              <a:extLst>
                <a:ext uri="{FF2B5EF4-FFF2-40B4-BE49-F238E27FC236}">
                  <a16:creationId xmlns:a16="http://schemas.microsoft.com/office/drawing/2014/main" id="{A58CF195-295F-8859-3A1D-7E784EC05AC1}"/>
                </a:ext>
              </a:extLst>
            </p:cNvPr>
            <p:cNvSpPr txBox="1"/>
            <p:nvPr/>
          </p:nvSpPr>
          <p:spPr>
            <a:xfrm>
              <a:off x="346603" y="3316379"/>
              <a:ext cx="2041506" cy="3323987"/>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Limited capacity of health staff to deliver wasting services</a:t>
              </a:r>
            </a:p>
            <a:p>
              <a:pPr marL="342900" indent="-342900">
                <a:buFont typeface="Arial" panose="020B0604020202020204" pitchFamily="34" charset="0"/>
                <a:buChar char="×"/>
              </a:pPr>
              <a:r>
                <a:rPr lang="en-US" sz="1600" dirty="0"/>
                <a:t>Missed opportunities for joint planning and prioritization exercises for health and nutrition programs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Ensure representatives from relevant health teams and other departments are included in nutrition prioritization discussions during annual and routine planning </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Empower mothers to detect acutely wasted children under 2 years old</a:t>
              </a:r>
              <a:endParaRPr lang="en-US" sz="1600" b="1" dirty="0"/>
            </a:p>
            <a:p>
              <a:endParaRPr lang="en-US" dirty="0"/>
            </a:p>
          </p:txBody>
        </p:sp>
      </p:grpSp>
      <p:sp>
        <p:nvSpPr>
          <p:cNvPr id="52" name="Oval 51">
            <a:extLst>
              <a:ext uri="{FF2B5EF4-FFF2-40B4-BE49-F238E27FC236}">
                <a16:creationId xmlns:a16="http://schemas.microsoft.com/office/drawing/2014/main" id="{00FC0CCC-5CCF-1C64-CEB7-364F4DC341C6}"/>
              </a:ext>
            </a:extLst>
          </p:cNvPr>
          <p:cNvSpPr/>
          <p:nvPr/>
        </p:nvSpPr>
        <p:spPr>
          <a:xfrm>
            <a:off x="5623731" y="1671217"/>
            <a:ext cx="1053200" cy="1019732"/>
          </a:xfrm>
          <a:prstGeom prst="ellipse">
            <a:avLst/>
          </a:prstGeom>
          <a:solidFill>
            <a:srgbClr val="37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descr="Doctor female outline">
            <a:extLst>
              <a:ext uri="{FF2B5EF4-FFF2-40B4-BE49-F238E27FC236}">
                <a16:creationId xmlns:a16="http://schemas.microsoft.com/office/drawing/2014/main" id="{E247E1A3-54C9-B7A4-6674-F2E366CC90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23767" y="1770797"/>
            <a:ext cx="853128" cy="853128"/>
          </a:xfrm>
          <a:prstGeom prst="rect">
            <a:avLst/>
          </a:prstGeom>
        </p:spPr>
      </p:pic>
    </p:spTree>
    <p:extLst>
      <p:ext uri="{BB962C8B-B14F-4D97-AF65-F5344CB8AC3E}">
        <p14:creationId xmlns:p14="http://schemas.microsoft.com/office/powerpoint/2010/main" val="154183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a:t>
            </a:r>
          </a:p>
          <a:p>
            <a:r>
              <a:rPr lang="en-US" b="1" dirty="0">
                <a:solidFill>
                  <a:srgbClr val="FFBF03"/>
                </a:solidFill>
              </a:rPr>
              <a:t>Information Systems</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1714460-81AE-5461-306F-A7E69086252F}"/>
              </a:ext>
            </a:extLst>
          </p:cNvPr>
          <p:cNvGrpSpPr/>
          <p:nvPr/>
        </p:nvGrpSpPr>
        <p:grpSpPr>
          <a:xfrm>
            <a:off x="228997" y="2859387"/>
            <a:ext cx="1449517" cy="4222877"/>
            <a:chOff x="346603" y="2714229"/>
            <a:chExt cx="2041506" cy="4538001"/>
          </a:xfrm>
        </p:grpSpPr>
        <p:sp>
          <p:nvSpPr>
            <p:cNvPr id="11" name="TextBox 10">
              <a:extLst>
                <a:ext uri="{FF2B5EF4-FFF2-40B4-BE49-F238E27FC236}">
                  <a16:creationId xmlns:a16="http://schemas.microsoft.com/office/drawing/2014/main" id="{5769F136-06FD-68DD-EEB7-1DF710CFE7CF}"/>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LEADERSHIP &amp; GOVERNANCE</a:t>
              </a:r>
            </a:p>
          </p:txBody>
        </p:sp>
        <p:sp>
          <p:nvSpPr>
            <p:cNvPr id="14" name="TextBox 13">
              <a:extLst>
                <a:ext uri="{FF2B5EF4-FFF2-40B4-BE49-F238E27FC236}">
                  <a16:creationId xmlns:a16="http://schemas.microsoft.com/office/drawing/2014/main" id="{2DC2CC83-2637-7ECD-014D-2B1E24F9FDFC}"/>
                </a:ext>
              </a:extLst>
            </p:cNvPr>
            <p:cNvSpPr txBox="1"/>
            <p:nvPr/>
          </p:nvSpPr>
          <p:spPr>
            <a:xfrm>
              <a:off x="346603" y="3316379"/>
              <a:ext cx="2041506" cy="3935851"/>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800" dirty="0">
                  <a:solidFill>
                    <a:schemeClr val="bg2">
                      <a:lumMod val="75000"/>
                    </a:schemeClr>
                  </a:solidFill>
                </a:rPr>
                <a:t>Uncertain sustainability of wasting services due to continued reliance on external partners</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17" name="Group 16">
            <a:extLst>
              <a:ext uri="{FF2B5EF4-FFF2-40B4-BE49-F238E27FC236}">
                <a16:creationId xmlns:a16="http://schemas.microsoft.com/office/drawing/2014/main" id="{BC80481D-EE22-C4E3-6310-3133163C7CC8}"/>
              </a:ext>
            </a:extLst>
          </p:cNvPr>
          <p:cNvGrpSpPr/>
          <p:nvPr/>
        </p:nvGrpSpPr>
        <p:grpSpPr>
          <a:xfrm>
            <a:off x="1725949" y="2870638"/>
            <a:ext cx="1449517" cy="4083313"/>
            <a:chOff x="346603" y="2731910"/>
            <a:chExt cx="2041506" cy="4388022"/>
          </a:xfrm>
        </p:grpSpPr>
        <p:sp>
          <p:nvSpPr>
            <p:cNvPr id="18" name="TextBox 17">
              <a:extLst>
                <a:ext uri="{FF2B5EF4-FFF2-40B4-BE49-F238E27FC236}">
                  <a16:creationId xmlns:a16="http://schemas.microsoft.com/office/drawing/2014/main" id="{8156C18D-163B-3C05-1DE3-F80FA538238D}"/>
                </a:ext>
              </a:extLst>
            </p:cNvPr>
            <p:cNvSpPr txBox="1"/>
            <p:nvPr/>
          </p:nvSpPr>
          <p:spPr>
            <a:xfrm>
              <a:off x="516419" y="2731910"/>
              <a:ext cx="1665732" cy="231521"/>
            </a:xfrm>
            <a:prstGeom prst="rect">
              <a:avLst/>
            </a:prstGeom>
            <a:noFill/>
          </p:spPr>
          <p:txBody>
            <a:bodyPr wrap="square" rtlCol="0">
              <a:spAutoFit/>
            </a:bodyPr>
            <a:lstStyle/>
            <a:p>
              <a:pPr algn="ctr"/>
              <a:r>
                <a:rPr lang="en-US" sz="800" b="1" dirty="0">
                  <a:solidFill>
                    <a:schemeClr val="bg2">
                      <a:lumMod val="75000"/>
                    </a:schemeClr>
                  </a:solidFill>
                </a:rPr>
                <a:t>SERVICE DEIVERY</a:t>
              </a:r>
            </a:p>
          </p:txBody>
        </p:sp>
        <p:sp>
          <p:nvSpPr>
            <p:cNvPr id="19" name="TextBox 18">
              <a:extLst>
                <a:ext uri="{FF2B5EF4-FFF2-40B4-BE49-F238E27FC236}">
                  <a16:creationId xmlns:a16="http://schemas.microsoft.com/office/drawing/2014/main" id="{A2675337-F149-B5CC-FEAD-1884B2DC1BFE}"/>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800" dirty="0">
                  <a:solidFill>
                    <a:schemeClr val="bg2">
                      <a:lumMod val="75000"/>
                    </a:schemeClr>
                  </a:solidFill>
                </a:rPr>
                <a:t>Low treatment coverage for moderate wasting services</a:t>
              </a: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Integration of tasks related to the screening and referral to community-volunteers and families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Increase geographic coverage for moderate wasting services by providing wasting treatment (outpatient and/or inpatient) in additional facilities </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20" name="Group 19">
            <a:extLst>
              <a:ext uri="{FF2B5EF4-FFF2-40B4-BE49-F238E27FC236}">
                <a16:creationId xmlns:a16="http://schemas.microsoft.com/office/drawing/2014/main" id="{9B918705-02FB-2C21-9E18-F18B5B85941B}"/>
              </a:ext>
            </a:extLst>
          </p:cNvPr>
          <p:cNvGrpSpPr/>
          <p:nvPr/>
        </p:nvGrpSpPr>
        <p:grpSpPr>
          <a:xfrm>
            <a:off x="3219175" y="2892316"/>
            <a:ext cx="1449517" cy="4055964"/>
            <a:chOff x="346603" y="2761300"/>
            <a:chExt cx="2041506" cy="4358632"/>
          </a:xfrm>
        </p:grpSpPr>
        <p:sp>
          <p:nvSpPr>
            <p:cNvPr id="21" name="TextBox 20">
              <a:extLst>
                <a:ext uri="{FF2B5EF4-FFF2-40B4-BE49-F238E27FC236}">
                  <a16:creationId xmlns:a16="http://schemas.microsoft.com/office/drawing/2014/main" id="{F23B0C05-1D0F-B6D0-8854-59FFCEC41CFC}"/>
                </a:ext>
              </a:extLst>
            </p:cNvPr>
            <p:cNvSpPr txBox="1"/>
            <p:nvPr/>
          </p:nvSpPr>
          <p:spPr>
            <a:xfrm>
              <a:off x="499100" y="2761300"/>
              <a:ext cx="1665732" cy="231521"/>
            </a:xfrm>
            <a:prstGeom prst="rect">
              <a:avLst/>
            </a:prstGeom>
            <a:noFill/>
          </p:spPr>
          <p:txBody>
            <a:bodyPr wrap="square" rtlCol="0">
              <a:spAutoFit/>
            </a:bodyPr>
            <a:lstStyle/>
            <a:p>
              <a:pPr algn="ctr"/>
              <a:r>
                <a:rPr lang="en-US" sz="800" b="1" dirty="0">
                  <a:solidFill>
                    <a:schemeClr val="bg2">
                      <a:lumMod val="75000"/>
                    </a:schemeClr>
                  </a:solidFill>
                </a:rPr>
                <a:t>HEALTH WORKFORCE</a:t>
              </a:r>
            </a:p>
          </p:txBody>
        </p:sp>
        <p:sp>
          <p:nvSpPr>
            <p:cNvPr id="22" name="TextBox 21">
              <a:extLst>
                <a:ext uri="{FF2B5EF4-FFF2-40B4-BE49-F238E27FC236}">
                  <a16:creationId xmlns:a16="http://schemas.microsoft.com/office/drawing/2014/main" id="{EFE1C0E3-2D75-9E70-ABB7-EEE769F675A8}"/>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Limited capacity of health staff to deliver wasting services</a:t>
              </a:r>
            </a:p>
            <a:p>
              <a:pPr marL="342900" indent="-342900">
                <a:buFont typeface="Arial" panose="020B0604020202020204" pitchFamily="34" charset="0"/>
                <a:buChar char="×"/>
              </a:pPr>
              <a:r>
                <a:rPr lang="en-US" sz="800" dirty="0">
                  <a:solidFill>
                    <a:schemeClr val="bg2">
                      <a:lumMod val="75000"/>
                    </a:schemeClr>
                  </a:solidFill>
                </a:rPr>
                <a:t>Missed opportunities for joint planning and prioritization exercises for health and nutrition programs</a:t>
              </a: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representatives from relevant health teams and other departments are included in nutrition prioritization discussions during annual and routine planning </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Empower mothers to detect acutely wasted children under 2 years old</a:t>
              </a:r>
              <a:endParaRPr lang="en-US" sz="800" b="1" dirty="0">
                <a:solidFill>
                  <a:schemeClr val="bg2">
                    <a:lumMod val="75000"/>
                  </a:schemeClr>
                </a:solidFill>
              </a:endParaRPr>
            </a:p>
            <a:p>
              <a:endParaRPr lang="en-US" sz="800" dirty="0">
                <a:solidFill>
                  <a:schemeClr val="bg2">
                    <a:lumMod val="75000"/>
                  </a:schemeClr>
                </a:solidFill>
              </a:endParaRPr>
            </a:p>
          </p:txBody>
        </p:sp>
      </p:grpSp>
      <p:sp>
        <p:nvSpPr>
          <p:cNvPr id="35" name="Oval 34">
            <a:extLst>
              <a:ext uri="{FF2B5EF4-FFF2-40B4-BE49-F238E27FC236}">
                <a16:creationId xmlns:a16="http://schemas.microsoft.com/office/drawing/2014/main" id="{63470D00-4777-8E45-973C-E324BF4439AB}"/>
              </a:ext>
            </a:extLst>
          </p:cNvPr>
          <p:cNvSpPr/>
          <p:nvPr/>
        </p:nvSpPr>
        <p:spPr>
          <a:xfrm>
            <a:off x="441706" y="1804508"/>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1AEB0C6-D1EC-DF3B-819C-6441AF35C022}"/>
              </a:ext>
            </a:extLst>
          </p:cNvPr>
          <p:cNvSpPr/>
          <p:nvPr/>
        </p:nvSpPr>
        <p:spPr>
          <a:xfrm>
            <a:off x="1951837" y="1781954"/>
            <a:ext cx="929507" cy="91103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732D12B-4042-6AAD-61F8-44F7AA82FF2E}"/>
              </a:ext>
            </a:extLst>
          </p:cNvPr>
          <p:cNvSpPr/>
          <p:nvPr/>
        </p:nvSpPr>
        <p:spPr>
          <a:xfrm>
            <a:off x="3461968" y="1777835"/>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urt outline">
            <a:extLst>
              <a:ext uri="{FF2B5EF4-FFF2-40B4-BE49-F238E27FC236}">
                <a16:creationId xmlns:a16="http://schemas.microsoft.com/office/drawing/2014/main" id="{EF6A62D3-3642-8B97-2312-3ACFD48545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913" y="1835712"/>
            <a:ext cx="807008" cy="807008"/>
          </a:xfrm>
          <a:prstGeom prst="rect">
            <a:avLst/>
          </a:prstGeom>
        </p:spPr>
      </p:pic>
      <p:pic>
        <p:nvPicPr>
          <p:cNvPr id="40" name="Graphic 39" descr="Open hand outline">
            <a:extLst>
              <a:ext uri="{FF2B5EF4-FFF2-40B4-BE49-F238E27FC236}">
                <a16:creationId xmlns:a16="http://schemas.microsoft.com/office/drawing/2014/main" id="{DA378863-16D8-29F0-3712-30C88DA801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010" y="2153398"/>
            <a:ext cx="594918" cy="620240"/>
          </a:xfrm>
          <a:prstGeom prst="rect">
            <a:avLst/>
          </a:prstGeom>
        </p:spPr>
      </p:pic>
      <p:pic>
        <p:nvPicPr>
          <p:cNvPr id="41" name="Graphic 40" descr="Heart outline">
            <a:extLst>
              <a:ext uri="{FF2B5EF4-FFF2-40B4-BE49-F238E27FC236}">
                <a16:creationId xmlns:a16="http://schemas.microsoft.com/office/drawing/2014/main" id="{1319CED4-14F2-82EB-F070-CD35AD84C7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10564" y="1867677"/>
            <a:ext cx="504329" cy="525795"/>
          </a:xfrm>
          <a:prstGeom prst="rect">
            <a:avLst/>
          </a:prstGeom>
        </p:spPr>
      </p:pic>
      <p:pic>
        <p:nvPicPr>
          <p:cNvPr id="43" name="Graphic 42" descr="Doctor female outline">
            <a:extLst>
              <a:ext uri="{FF2B5EF4-FFF2-40B4-BE49-F238E27FC236}">
                <a16:creationId xmlns:a16="http://schemas.microsoft.com/office/drawing/2014/main" id="{86579797-9E29-7C7A-B0AB-90AAA32727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62004" y="1877415"/>
            <a:ext cx="752932" cy="752932"/>
          </a:xfrm>
          <a:prstGeom prst="rect">
            <a:avLst/>
          </a:prstGeom>
        </p:spPr>
      </p:pic>
      <p:grpSp>
        <p:nvGrpSpPr>
          <p:cNvPr id="44" name="Group 43">
            <a:extLst>
              <a:ext uri="{FF2B5EF4-FFF2-40B4-BE49-F238E27FC236}">
                <a16:creationId xmlns:a16="http://schemas.microsoft.com/office/drawing/2014/main" id="{A613CD21-D646-620B-C6BD-568B3F0C13F9}"/>
              </a:ext>
            </a:extLst>
          </p:cNvPr>
          <p:cNvGrpSpPr/>
          <p:nvPr/>
        </p:nvGrpSpPr>
        <p:grpSpPr>
          <a:xfrm>
            <a:off x="5040580" y="2801623"/>
            <a:ext cx="5148510" cy="8112754"/>
            <a:chOff x="346603" y="2713373"/>
            <a:chExt cx="2041506" cy="8112754"/>
          </a:xfrm>
        </p:grpSpPr>
        <p:sp>
          <p:nvSpPr>
            <p:cNvPr id="45" name="TextBox 44">
              <a:extLst>
                <a:ext uri="{FF2B5EF4-FFF2-40B4-BE49-F238E27FC236}">
                  <a16:creationId xmlns:a16="http://schemas.microsoft.com/office/drawing/2014/main" id="{0FAEFD0F-C430-5BF4-44F0-6E970934CA15}"/>
                </a:ext>
              </a:extLst>
            </p:cNvPr>
            <p:cNvSpPr txBox="1"/>
            <p:nvPr/>
          </p:nvSpPr>
          <p:spPr>
            <a:xfrm>
              <a:off x="549513" y="2713373"/>
              <a:ext cx="1665732" cy="369332"/>
            </a:xfrm>
            <a:prstGeom prst="rect">
              <a:avLst/>
            </a:prstGeom>
            <a:noFill/>
          </p:spPr>
          <p:txBody>
            <a:bodyPr wrap="square" rtlCol="0">
              <a:spAutoFit/>
            </a:bodyPr>
            <a:lstStyle/>
            <a:p>
              <a:pPr algn="ctr"/>
              <a:r>
                <a:rPr lang="en-US" b="1" dirty="0">
                  <a:solidFill>
                    <a:srgbClr val="FFBF03"/>
                  </a:solidFill>
                </a:rPr>
                <a:t>INFORMATION SYSTEMS</a:t>
              </a:r>
            </a:p>
          </p:txBody>
        </p:sp>
        <p:sp>
          <p:nvSpPr>
            <p:cNvPr id="46" name="TextBox 45">
              <a:extLst>
                <a:ext uri="{FF2B5EF4-FFF2-40B4-BE49-F238E27FC236}">
                  <a16:creationId xmlns:a16="http://schemas.microsoft.com/office/drawing/2014/main" id="{F8AF9946-344C-953F-86D8-23C6DCD99361}"/>
                </a:ext>
              </a:extLst>
            </p:cNvPr>
            <p:cNvSpPr txBox="1"/>
            <p:nvPr/>
          </p:nvSpPr>
          <p:spPr>
            <a:xfrm>
              <a:off x="346603" y="3316379"/>
              <a:ext cx="2041506" cy="7509748"/>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Limited availability of high-quality wasting data to routinely monitor burden, coverage, and performance</a:t>
              </a:r>
            </a:p>
            <a:p>
              <a:pPr marL="342900" indent="-342900">
                <a:buFont typeface="Arial" panose="020B0604020202020204" pitchFamily="34" charset="0"/>
                <a:buChar char="×"/>
              </a:pPr>
              <a:r>
                <a:rPr lang="en-US" sz="1600" dirty="0"/>
                <a:t>Gaps in evidence translation and use of wasting data in health sector decision-making</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Promote data and system integration across several information systems that contain information for wasting indicators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Ensure wasting data is routinely available to decision-makers</a:t>
              </a:r>
              <a:endParaRPr lang="en-US" sz="1600" b="1" dirty="0"/>
            </a:p>
            <a:p>
              <a:endParaRPr lang="en-US" dirty="0"/>
            </a:p>
          </p:txBody>
        </p:sp>
      </p:grpSp>
      <p:sp>
        <p:nvSpPr>
          <p:cNvPr id="47" name="Oval 46">
            <a:extLst>
              <a:ext uri="{FF2B5EF4-FFF2-40B4-BE49-F238E27FC236}">
                <a16:creationId xmlns:a16="http://schemas.microsoft.com/office/drawing/2014/main" id="{D0F6965A-2DE4-BC43-CCE7-5F1F40F210F5}"/>
              </a:ext>
            </a:extLst>
          </p:cNvPr>
          <p:cNvSpPr/>
          <p:nvPr/>
        </p:nvSpPr>
        <p:spPr>
          <a:xfrm>
            <a:off x="7128945" y="1739185"/>
            <a:ext cx="1053200" cy="1019732"/>
          </a:xfrm>
          <a:prstGeom prst="ellipse">
            <a:avLst/>
          </a:prstGeom>
          <a:solidFill>
            <a:srgbClr val="FFBF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Laptop with solid fill">
            <a:extLst>
              <a:ext uri="{FF2B5EF4-FFF2-40B4-BE49-F238E27FC236}">
                <a16:creationId xmlns:a16="http://schemas.microsoft.com/office/drawing/2014/main" id="{55CA257C-C3C1-B282-A5A9-823F6F668F9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0644" y="1865260"/>
            <a:ext cx="784153" cy="784153"/>
          </a:xfrm>
          <a:prstGeom prst="rect">
            <a:avLst/>
          </a:prstGeom>
        </p:spPr>
      </p:pic>
    </p:spTree>
    <p:extLst>
      <p:ext uri="{BB962C8B-B14F-4D97-AF65-F5344CB8AC3E}">
        <p14:creationId xmlns:p14="http://schemas.microsoft.com/office/powerpoint/2010/main" val="193241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a:t>
            </a:r>
          </a:p>
          <a:p>
            <a:r>
              <a:rPr lang="en-US" b="1" dirty="0">
                <a:solidFill>
                  <a:srgbClr val="00833D"/>
                </a:solidFill>
              </a:rPr>
              <a:t>Sustainable Financing</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5F99DF7-D162-5B62-68F5-9AB0DB6FB8A0}"/>
              </a:ext>
            </a:extLst>
          </p:cNvPr>
          <p:cNvGrpSpPr/>
          <p:nvPr/>
        </p:nvGrpSpPr>
        <p:grpSpPr>
          <a:xfrm>
            <a:off x="6287804" y="2792040"/>
            <a:ext cx="4920665" cy="4172358"/>
            <a:chOff x="346603" y="2714229"/>
            <a:chExt cx="2041506" cy="4172358"/>
          </a:xfrm>
        </p:grpSpPr>
        <p:sp>
          <p:nvSpPr>
            <p:cNvPr id="28" name="TextBox 27">
              <a:extLst>
                <a:ext uri="{FF2B5EF4-FFF2-40B4-BE49-F238E27FC236}">
                  <a16:creationId xmlns:a16="http://schemas.microsoft.com/office/drawing/2014/main" id="{8422C710-A871-DA6D-2742-3AA2A619438E}"/>
                </a:ext>
              </a:extLst>
            </p:cNvPr>
            <p:cNvSpPr txBox="1"/>
            <p:nvPr/>
          </p:nvSpPr>
          <p:spPr>
            <a:xfrm>
              <a:off x="467869" y="2714229"/>
              <a:ext cx="1665732" cy="369332"/>
            </a:xfrm>
            <a:prstGeom prst="rect">
              <a:avLst/>
            </a:prstGeom>
            <a:noFill/>
          </p:spPr>
          <p:txBody>
            <a:bodyPr wrap="square" rtlCol="0">
              <a:spAutoFit/>
            </a:bodyPr>
            <a:lstStyle/>
            <a:p>
              <a:pPr algn="ctr"/>
              <a:r>
                <a:rPr lang="en-US" b="1" dirty="0">
                  <a:solidFill>
                    <a:srgbClr val="00833D"/>
                  </a:solidFill>
                </a:rPr>
                <a:t>SUSTAINABLE FINANCING</a:t>
              </a:r>
            </a:p>
          </p:txBody>
        </p:sp>
        <p:sp>
          <p:nvSpPr>
            <p:cNvPr id="29" name="TextBox 28">
              <a:extLst>
                <a:ext uri="{FF2B5EF4-FFF2-40B4-BE49-F238E27FC236}">
                  <a16:creationId xmlns:a16="http://schemas.microsoft.com/office/drawing/2014/main" id="{2E9D29E5-098A-E6BC-9E89-82A749503731}"/>
                </a:ext>
              </a:extLst>
            </p:cNvPr>
            <p:cNvSpPr txBox="1"/>
            <p:nvPr/>
          </p:nvSpPr>
          <p:spPr>
            <a:xfrm>
              <a:off x="346603" y="3316379"/>
              <a:ext cx="2041506" cy="3570208"/>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Unsustainable, fragmented, and inefficient funding</a:t>
              </a:r>
            </a:p>
            <a:p>
              <a:pPr marL="342900" indent="-342900">
                <a:buFont typeface="Arial" panose="020B0604020202020204" pitchFamily="34" charset="0"/>
                <a:buChar char="×"/>
              </a:pPr>
              <a:r>
                <a:rPr lang="en-US" sz="1600" dirty="0"/>
                <a:t>Insufficient funding to meet the need</a:t>
              </a:r>
            </a:p>
            <a:p>
              <a:pPr marL="342900" indent="-342900">
                <a:buFont typeface="Arial" panose="020B0604020202020204" pitchFamily="34" charset="0"/>
                <a:buChar char="×"/>
              </a:pPr>
              <a:endParaRPr lang="en-US" sz="1600" dirty="0"/>
            </a:p>
            <a:p>
              <a:endParaRPr lang="en-US" sz="1600" b="1" dirty="0">
                <a:solidFill>
                  <a:schemeClr val="accent6">
                    <a:lumMod val="75000"/>
                  </a:schemeClr>
                </a:solidFill>
              </a:endParaRPr>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Increase domestic resource allocation to wasting services by ensuring adequate prioritization in health sector budgets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Track on- and off-budget funding for wasting services in accordance with targets established in national plans</a:t>
              </a:r>
            </a:p>
            <a:p>
              <a:pPr marL="285750" indent="-285750">
                <a:buFont typeface="Wingdings" panose="05000000000000000000" pitchFamily="2" charset="2"/>
                <a:buChar char="ü"/>
              </a:pPr>
              <a:endParaRPr lang="en-US" sz="1600" b="1" dirty="0"/>
            </a:p>
            <a:p>
              <a:endParaRPr lang="en-US" dirty="0"/>
            </a:p>
          </p:txBody>
        </p:sp>
      </p:grpSp>
      <p:sp>
        <p:nvSpPr>
          <p:cNvPr id="30" name="Oval 29">
            <a:extLst>
              <a:ext uri="{FF2B5EF4-FFF2-40B4-BE49-F238E27FC236}">
                <a16:creationId xmlns:a16="http://schemas.microsoft.com/office/drawing/2014/main" id="{F06EC79A-65C5-ACA6-7FA9-B4879095D4A8}"/>
              </a:ext>
            </a:extLst>
          </p:cNvPr>
          <p:cNvSpPr/>
          <p:nvPr/>
        </p:nvSpPr>
        <p:spPr>
          <a:xfrm>
            <a:off x="8110504" y="1683101"/>
            <a:ext cx="1138696" cy="1019732"/>
          </a:xfrm>
          <a:prstGeom prst="ellipse">
            <a:avLst/>
          </a:prstGeom>
          <a:solidFill>
            <a:srgbClr val="0083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Money outline">
            <a:extLst>
              <a:ext uri="{FF2B5EF4-FFF2-40B4-BE49-F238E27FC236}">
                <a16:creationId xmlns:a16="http://schemas.microsoft.com/office/drawing/2014/main" id="{4FF718A7-92C8-07BF-52E8-7D50AC8726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7132" y="1777835"/>
            <a:ext cx="836738" cy="773914"/>
          </a:xfrm>
          <a:prstGeom prst="rect">
            <a:avLst/>
          </a:prstGeom>
        </p:spPr>
      </p:pic>
      <p:grpSp>
        <p:nvGrpSpPr>
          <p:cNvPr id="10" name="Group 9">
            <a:extLst>
              <a:ext uri="{FF2B5EF4-FFF2-40B4-BE49-F238E27FC236}">
                <a16:creationId xmlns:a16="http://schemas.microsoft.com/office/drawing/2014/main" id="{11714460-81AE-5461-306F-A7E69086252F}"/>
              </a:ext>
            </a:extLst>
          </p:cNvPr>
          <p:cNvGrpSpPr/>
          <p:nvPr/>
        </p:nvGrpSpPr>
        <p:grpSpPr>
          <a:xfrm>
            <a:off x="228997" y="2859387"/>
            <a:ext cx="1449517" cy="4222877"/>
            <a:chOff x="346603" y="2714229"/>
            <a:chExt cx="2041506" cy="4538001"/>
          </a:xfrm>
        </p:grpSpPr>
        <p:sp>
          <p:nvSpPr>
            <p:cNvPr id="11" name="TextBox 10">
              <a:extLst>
                <a:ext uri="{FF2B5EF4-FFF2-40B4-BE49-F238E27FC236}">
                  <a16:creationId xmlns:a16="http://schemas.microsoft.com/office/drawing/2014/main" id="{5769F136-06FD-68DD-EEB7-1DF710CFE7CF}"/>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LEADERSHIP &amp; GOVERNANCE</a:t>
              </a:r>
            </a:p>
          </p:txBody>
        </p:sp>
        <p:sp>
          <p:nvSpPr>
            <p:cNvPr id="14" name="TextBox 13">
              <a:extLst>
                <a:ext uri="{FF2B5EF4-FFF2-40B4-BE49-F238E27FC236}">
                  <a16:creationId xmlns:a16="http://schemas.microsoft.com/office/drawing/2014/main" id="{2DC2CC83-2637-7ECD-014D-2B1E24F9FDFC}"/>
                </a:ext>
              </a:extLst>
            </p:cNvPr>
            <p:cNvSpPr txBox="1"/>
            <p:nvPr/>
          </p:nvSpPr>
          <p:spPr>
            <a:xfrm>
              <a:off x="346603" y="3316379"/>
              <a:ext cx="2041506" cy="3935851"/>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800" dirty="0">
                  <a:solidFill>
                    <a:schemeClr val="bg2">
                      <a:lumMod val="75000"/>
                    </a:schemeClr>
                  </a:solidFill>
                </a:rPr>
                <a:t>Uncertain sustainability of wasting services due to continued reliance on external partners</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17" name="Group 16">
            <a:extLst>
              <a:ext uri="{FF2B5EF4-FFF2-40B4-BE49-F238E27FC236}">
                <a16:creationId xmlns:a16="http://schemas.microsoft.com/office/drawing/2014/main" id="{BC80481D-EE22-C4E3-6310-3133163C7CC8}"/>
              </a:ext>
            </a:extLst>
          </p:cNvPr>
          <p:cNvGrpSpPr/>
          <p:nvPr/>
        </p:nvGrpSpPr>
        <p:grpSpPr>
          <a:xfrm>
            <a:off x="1725949" y="2870638"/>
            <a:ext cx="1449517" cy="4083313"/>
            <a:chOff x="346603" y="2731910"/>
            <a:chExt cx="2041506" cy="4388022"/>
          </a:xfrm>
        </p:grpSpPr>
        <p:sp>
          <p:nvSpPr>
            <p:cNvPr id="18" name="TextBox 17">
              <a:extLst>
                <a:ext uri="{FF2B5EF4-FFF2-40B4-BE49-F238E27FC236}">
                  <a16:creationId xmlns:a16="http://schemas.microsoft.com/office/drawing/2014/main" id="{8156C18D-163B-3C05-1DE3-F80FA538238D}"/>
                </a:ext>
              </a:extLst>
            </p:cNvPr>
            <p:cNvSpPr txBox="1"/>
            <p:nvPr/>
          </p:nvSpPr>
          <p:spPr>
            <a:xfrm>
              <a:off x="516419" y="2731910"/>
              <a:ext cx="1665732" cy="231521"/>
            </a:xfrm>
            <a:prstGeom prst="rect">
              <a:avLst/>
            </a:prstGeom>
            <a:noFill/>
          </p:spPr>
          <p:txBody>
            <a:bodyPr wrap="square" rtlCol="0">
              <a:spAutoFit/>
            </a:bodyPr>
            <a:lstStyle/>
            <a:p>
              <a:pPr algn="ctr"/>
              <a:r>
                <a:rPr lang="en-US" sz="800" b="1" dirty="0">
                  <a:solidFill>
                    <a:schemeClr val="bg2">
                      <a:lumMod val="75000"/>
                    </a:schemeClr>
                  </a:solidFill>
                </a:rPr>
                <a:t>SERVICE DEIVERY</a:t>
              </a:r>
            </a:p>
          </p:txBody>
        </p:sp>
        <p:sp>
          <p:nvSpPr>
            <p:cNvPr id="19" name="TextBox 18">
              <a:extLst>
                <a:ext uri="{FF2B5EF4-FFF2-40B4-BE49-F238E27FC236}">
                  <a16:creationId xmlns:a16="http://schemas.microsoft.com/office/drawing/2014/main" id="{A2675337-F149-B5CC-FEAD-1884B2DC1BFE}"/>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800" dirty="0">
                  <a:solidFill>
                    <a:schemeClr val="bg2">
                      <a:lumMod val="75000"/>
                    </a:schemeClr>
                  </a:solidFill>
                </a:rPr>
                <a:t>Low treatment coverage for moderate wasting services</a:t>
              </a: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Integration of tasks related to the screening and referral to community-volunteers and families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Increase geographic coverage for moderate wasting services by providing wasting treatment (outpatient and/or inpatient) in additional facilities </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20" name="Group 19">
            <a:extLst>
              <a:ext uri="{FF2B5EF4-FFF2-40B4-BE49-F238E27FC236}">
                <a16:creationId xmlns:a16="http://schemas.microsoft.com/office/drawing/2014/main" id="{9B918705-02FB-2C21-9E18-F18B5B85941B}"/>
              </a:ext>
            </a:extLst>
          </p:cNvPr>
          <p:cNvGrpSpPr/>
          <p:nvPr/>
        </p:nvGrpSpPr>
        <p:grpSpPr>
          <a:xfrm>
            <a:off x="3219175" y="2892316"/>
            <a:ext cx="1449517" cy="4055964"/>
            <a:chOff x="346603" y="2761300"/>
            <a:chExt cx="2041506" cy="4358632"/>
          </a:xfrm>
        </p:grpSpPr>
        <p:sp>
          <p:nvSpPr>
            <p:cNvPr id="21" name="TextBox 20">
              <a:extLst>
                <a:ext uri="{FF2B5EF4-FFF2-40B4-BE49-F238E27FC236}">
                  <a16:creationId xmlns:a16="http://schemas.microsoft.com/office/drawing/2014/main" id="{F23B0C05-1D0F-B6D0-8854-59FFCEC41CFC}"/>
                </a:ext>
              </a:extLst>
            </p:cNvPr>
            <p:cNvSpPr txBox="1"/>
            <p:nvPr/>
          </p:nvSpPr>
          <p:spPr>
            <a:xfrm>
              <a:off x="499100" y="2761300"/>
              <a:ext cx="1665732" cy="231521"/>
            </a:xfrm>
            <a:prstGeom prst="rect">
              <a:avLst/>
            </a:prstGeom>
            <a:noFill/>
          </p:spPr>
          <p:txBody>
            <a:bodyPr wrap="square" rtlCol="0">
              <a:spAutoFit/>
            </a:bodyPr>
            <a:lstStyle/>
            <a:p>
              <a:pPr algn="ctr"/>
              <a:r>
                <a:rPr lang="en-US" sz="800" b="1" dirty="0">
                  <a:solidFill>
                    <a:schemeClr val="bg2">
                      <a:lumMod val="75000"/>
                    </a:schemeClr>
                  </a:solidFill>
                </a:rPr>
                <a:t>HEALTH WORKFORCE</a:t>
              </a:r>
            </a:p>
          </p:txBody>
        </p:sp>
        <p:sp>
          <p:nvSpPr>
            <p:cNvPr id="22" name="TextBox 21">
              <a:extLst>
                <a:ext uri="{FF2B5EF4-FFF2-40B4-BE49-F238E27FC236}">
                  <a16:creationId xmlns:a16="http://schemas.microsoft.com/office/drawing/2014/main" id="{EFE1C0E3-2D75-9E70-ABB7-EEE769F675A8}"/>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Limited capacity of health staff to deliver wasting services</a:t>
              </a:r>
            </a:p>
            <a:p>
              <a:pPr marL="342900" indent="-342900">
                <a:buFont typeface="Arial" panose="020B0604020202020204" pitchFamily="34" charset="0"/>
                <a:buChar char="×"/>
              </a:pPr>
              <a:r>
                <a:rPr lang="en-US" sz="800" dirty="0">
                  <a:solidFill>
                    <a:schemeClr val="bg2">
                      <a:lumMod val="75000"/>
                    </a:schemeClr>
                  </a:solidFill>
                </a:rPr>
                <a:t>Missed opportunities for joint planning and prioritization exercises for health and nutrition programs</a:t>
              </a: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representatives from relevant health teams and other departments are included in nutrition prioritization discussions during annual and routine planning </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Empower mothers to detect acutely wasted children under 2 years old</a:t>
              </a: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25" name="Group 24">
            <a:extLst>
              <a:ext uri="{FF2B5EF4-FFF2-40B4-BE49-F238E27FC236}">
                <a16:creationId xmlns:a16="http://schemas.microsoft.com/office/drawing/2014/main" id="{B8BBAE7F-A82E-5750-6261-285A78117B0E}"/>
              </a:ext>
            </a:extLst>
          </p:cNvPr>
          <p:cNvGrpSpPr/>
          <p:nvPr/>
        </p:nvGrpSpPr>
        <p:grpSpPr>
          <a:xfrm>
            <a:off x="4716127" y="2845667"/>
            <a:ext cx="1474562" cy="3853544"/>
            <a:chOff x="511489" y="2713373"/>
            <a:chExt cx="2076779" cy="4141108"/>
          </a:xfrm>
        </p:grpSpPr>
        <p:sp>
          <p:nvSpPr>
            <p:cNvPr id="27" name="TextBox 26">
              <a:extLst>
                <a:ext uri="{FF2B5EF4-FFF2-40B4-BE49-F238E27FC236}">
                  <a16:creationId xmlns:a16="http://schemas.microsoft.com/office/drawing/2014/main" id="{0445FE8B-B047-20A6-7E58-DAF957B3CE6B}"/>
                </a:ext>
              </a:extLst>
            </p:cNvPr>
            <p:cNvSpPr txBox="1"/>
            <p:nvPr/>
          </p:nvSpPr>
          <p:spPr>
            <a:xfrm>
              <a:off x="549513" y="2713373"/>
              <a:ext cx="1665732" cy="231521"/>
            </a:xfrm>
            <a:prstGeom prst="rect">
              <a:avLst/>
            </a:prstGeom>
            <a:noFill/>
          </p:spPr>
          <p:txBody>
            <a:bodyPr wrap="square" rtlCol="0">
              <a:spAutoFit/>
            </a:bodyPr>
            <a:lstStyle/>
            <a:p>
              <a:pPr algn="ctr"/>
              <a:r>
                <a:rPr lang="en-US" sz="800" b="1" dirty="0">
                  <a:solidFill>
                    <a:schemeClr val="bg2">
                      <a:lumMod val="75000"/>
                    </a:schemeClr>
                  </a:solidFill>
                </a:rPr>
                <a:t>INFORMATION SYSTEMS</a:t>
              </a:r>
            </a:p>
          </p:txBody>
        </p:sp>
        <p:sp>
          <p:nvSpPr>
            <p:cNvPr id="31" name="TextBox 30">
              <a:extLst>
                <a:ext uri="{FF2B5EF4-FFF2-40B4-BE49-F238E27FC236}">
                  <a16:creationId xmlns:a16="http://schemas.microsoft.com/office/drawing/2014/main" id="{D9F712F2-0685-3E87-F9AF-281F8943F816}"/>
                </a:ext>
              </a:extLst>
            </p:cNvPr>
            <p:cNvSpPr txBox="1"/>
            <p:nvPr/>
          </p:nvSpPr>
          <p:spPr>
            <a:xfrm>
              <a:off x="511489" y="3315523"/>
              <a:ext cx="2076779" cy="3538958"/>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Limited availability of high-quality wasting data to routinely monitor burden, coverage, and performance</a:t>
              </a:r>
            </a:p>
            <a:p>
              <a:pPr marL="342900" indent="-342900">
                <a:buFont typeface="Arial" panose="020B0604020202020204" pitchFamily="34" charset="0"/>
                <a:buChar char="×"/>
              </a:pPr>
              <a:r>
                <a:rPr lang="en-US" sz="800" dirty="0">
                  <a:solidFill>
                    <a:schemeClr val="bg2">
                      <a:lumMod val="75000"/>
                    </a:schemeClr>
                  </a:solidFill>
                </a:rPr>
                <a:t>Gaps in evidence translation and use of wasting data in health sector decision-making</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Promote data and system integration across several information systems that contain information for wasting indicators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data is routinely available to decision-makers</a:t>
              </a:r>
              <a:endParaRPr lang="en-US" sz="800" b="1" dirty="0">
                <a:solidFill>
                  <a:schemeClr val="bg2">
                    <a:lumMod val="75000"/>
                  </a:schemeClr>
                </a:solidFill>
              </a:endParaRPr>
            </a:p>
            <a:p>
              <a:endParaRPr lang="en-US" sz="800" dirty="0">
                <a:solidFill>
                  <a:schemeClr val="bg2">
                    <a:lumMod val="75000"/>
                  </a:schemeClr>
                </a:solidFill>
              </a:endParaRPr>
            </a:p>
          </p:txBody>
        </p:sp>
      </p:grpSp>
      <p:sp>
        <p:nvSpPr>
          <p:cNvPr id="35" name="Oval 34">
            <a:extLst>
              <a:ext uri="{FF2B5EF4-FFF2-40B4-BE49-F238E27FC236}">
                <a16:creationId xmlns:a16="http://schemas.microsoft.com/office/drawing/2014/main" id="{63470D00-4777-8E45-973C-E324BF4439AB}"/>
              </a:ext>
            </a:extLst>
          </p:cNvPr>
          <p:cNvSpPr/>
          <p:nvPr/>
        </p:nvSpPr>
        <p:spPr>
          <a:xfrm>
            <a:off x="441706" y="1804508"/>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1AEB0C6-D1EC-DF3B-819C-6441AF35C022}"/>
              </a:ext>
            </a:extLst>
          </p:cNvPr>
          <p:cNvSpPr/>
          <p:nvPr/>
        </p:nvSpPr>
        <p:spPr>
          <a:xfrm>
            <a:off x="1951837" y="1781954"/>
            <a:ext cx="929507" cy="91103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732D12B-4042-6AAD-61F8-44F7AA82FF2E}"/>
              </a:ext>
            </a:extLst>
          </p:cNvPr>
          <p:cNvSpPr/>
          <p:nvPr/>
        </p:nvSpPr>
        <p:spPr>
          <a:xfrm>
            <a:off x="3461968" y="1777835"/>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F60BECB-653A-41C8-052A-9F2461EDE209}"/>
              </a:ext>
            </a:extLst>
          </p:cNvPr>
          <p:cNvSpPr/>
          <p:nvPr/>
        </p:nvSpPr>
        <p:spPr>
          <a:xfrm>
            <a:off x="4923673" y="1795114"/>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urt outline">
            <a:extLst>
              <a:ext uri="{FF2B5EF4-FFF2-40B4-BE49-F238E27FC236}">
                <a16:creationId xmlns:a16="http://schemas.microsoft.com/office/drawing/2014/main" id="{EF6A62D3-3642-8B97-2312-3ACFD48545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913" y="1835712"/>
            <a:ext cx="807008" cy="807008"/>
          </a:xfrm>
          <a:prstGeom prst="rect">
            <a:avLst/>
          </a:prstGeom>
        </p:spPr>
      </p:pic>
      <p:pic>
        <p:nvPicPr>
          <p:cNvPr id="40" name="Graphic 39" descr="Open hand outline">
            <a:extLst>
              <a:ext uri="{FF2B5EF4-FFF2-40B4-BE49-F238E27FC236}">
                <a16:creationId xmlns:a16="http://schemas.microsoft.com/office/drawing/2014/main" id="{DA378863-16D8-29F0-3712-30C88DA801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57010" y="2153398"/>
            <a:ext cx="594918" cy="620240"/>
          </a:xfrm>
          <a:prstGeom prst="rect">
            <a:avLst/>
          </a:prstGeom>
        </p:spPr>
      </p:pic>
      <p:pic>
        <p:nvPicPr>
          <p:cNvPr id="41" name="Graphic 40" descr="Heart outline">
            <a:extLst>
              <a:ext uri="{FF2B5EF4-FFF2-40B4-BE49-F238E27FC236}">
                <a16:creationId xmlns:a16="http://schemas.microsoft.com/office/drawing/2014/main" id="{1319CED4-14F2-82EB-F070-CD35AD84C7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10564" y="1867677"/>
            <a:ext cx="504329" cy="525795"/>
          </a:xfrm>
          <a:prstGeom prst="rect">
            <a:avLst/>
          </a:prstGeom>
        </p:spPr>
      </p:pic>
      <p:pic>
        <p:nvPicPr>
          <p:cNvPr id="42" name="Graphic 41" descr="Laptop with solid fill">
            <a:extLst>
              <a:ext uri="{FF2B5EF4-FFF2-40B4-BE49-F238E27FC236}">
                <a16:creationId xmlns:a16="http://schemas.microsoft.com/office/drawing/2014/main" id="{9D72F4E2-DBB0-2B83-B388-77C468332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5373" y="1921190"/>
            <a:ext cx="692058" cy="692058"/>
          </a:xfrm>
          <a:prstGeom prst="rect">
            <a:avLst/>
          </a:prstGeom>
        </p:spPr>
      </p:pic>
      <p:pic>
        <p:nvPicPr>
          <p:cNvPr id="43" name="Graphic 42" descr="Doctor female outline">
            <a:extLst>
              <a:ext uri="{FF2B5EF4-FFF2-40B4-BE49-F238E27FC236}">
                <a16:creationId xmlns:a16="http://schemas.microsoft.com/office/drawing/2014/main" id="{86579797-9E29-7C7A-B0AB-90AAA32727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62004" y="1877415"/>
            <a:ext cx="752932" cy="752932"/>
          </a:xfrm>
          <a:prstGeom prst="rect">
            <a:avLst/>
          </a:prstGeom>
        </p:spPr>
      </p:pic>
    </p:spTree>
    <p:extLst>
      <p:ext uri="{BB962C8B-B14F-4D97-AF65-F5344CB8AC3E}">
        <p14:creationId xmlns:p14="http://schemas.microsoft.com/office/powerpoint/2010/main" val="276215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0E588813-1E20-458C-E4F6-3BD191FF14DC}"/>
              </a:ext>
            </a:extLst>
          </p:cNvPr>
          <p:cNvGrpSpPr/>
          <p:nvPr/>
        </p:nvGrpSpPr>
        <p:grpSpPr>
          <a:xfrm>
            <a:off x="0" y="2780789"/>
            <a:ext cx="1449517" cy="4222877"/>
            <a:chOff x="346603" y="2714229"/>
            <a:chExt cx="2041506" cy="4538001"/>
          </a:xfrm>
        </p:grpSpPr>
        <p:sp>
          <p:nvSpPr>
            <p:cNvPr id="9" name="TextBox 8">
              <a:extLst>
                <a:ext uri="{FF2B5EF4-FFF2-40B4-BE49-F238E27FC236}">
                  <a16:creationId xmlns:a16="http://schemas.microsoft.com/office/drawing/2014/main" id="{D403B2BB-0189-DFAB-0789-97F9C68EC98D}"/>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LEADERSHIP &amp; GOVERNANCE</a:t>
              </a:r>
            </a:p>
          </p:txBody>
        </p:sp>
        <p:sp>
          <p:nvSpPr>
            <p:cNvPr id="12" name="TextBox 11">
              <a:extLst>
                <a:ext uri="{FF2B5EF4-FFF2-40B4-BE49-F238E27FC236}">
                  <a16:creationId xmlns:a16="http://schemas.microsoft.com/office/drawing/2014/main" id="{83D78AE2-7470-F2AF-3340-1C5D1195B4A1}"/>
                </a:ext>
              </a:extLst>
            </p:cNvPr>
            <p:cNvSpPr txBox="1"/>
            <p:nvPr/>
          </p:nvSpPr>
          <p:spPr>
            <a:xfrm>
              <a:off x="346603" y="3316379"/>
              <a:ext cx="2041506" cy="3935851"/>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800" dirty="0">
                  <a:solidFill>
                    <a:schemeClr val="bg2">
                      <a:lumMod val="75000"/>
                    </a:schemeClr>
                  </a:solidFill>
                </a:rPr>
                <a:t>Uncertain sustainability of wasting services due to continued reliance on external partners</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55" name="Group 54">
            <a:extLst>
              <a:ext uri="{FF2B5EF4-FFF2-40B4-BE49-F238E27FC236}">
                <a16:creationId xmlns:a16="http://schemas.microsoft.com/office/drawing/2014/main" id="{709557EE-F93F-B5A8-6BBE-2138F947EA61}"/>
              </a:ext>
            </a:extLst>
          </p:cNvPr>
          <p:cNvGrpSpPr/>
          <p:nvPr/>
        </p:nvGrpSpPr>
        <p:grpSpPr>
          <a:xfrm>
            <a:off x="1496952" y="2792040"/>
            <a:ext cx="1449517" cy="4083313"/>
            <a:chOff x="346603" y="2731910"/>
            <a:chExt cx="2041506" cy="4388022"/>
          </a:xfrm>
        </p:grpSpPr>
        <p:sp>
          <p:nvSpPr>
            <p:cNvPr id="57" name="TextBox 56">
              <a:extLst>
                <a:ext uri="{FF2B5EF4-FFF2-40B4-BE49-F238E27FC236}">
                  <a16:creationId xmlns:a16="http://schemas.microsoft.com/office/drawing/2014/main" id="{959DB6EB-B101-43F8-E1F6-B1F2C20FB6FD}"/>
                </a:ext>
              </a:extLst>
            </p:cNvPr>
            <p:cNvSpPr txBox="1"/>
            <p:nvPr/>
          </p:nvSpPr>
          <p:spPr>
            <a:xfrm>
              <a:off x="516419" y="2731910"/>
              <a:ext cx="1665732" cy="231521"/>
            </a:xfrm>
            <a:prstGeom prst="rect">
              <a:avLst/>
            </a:prstGeom>
            <a:noFill/>
          </p:spPr>
          <p:txBody>
            <a:bodyPr wrap="square" rtlCol="0">
              <a:spAutoFit/>
            </a:bodyPr>
            <a:lstStyle/>
            <a:p>
              <a:pPr algn="ctr"/>
              <a:r>
                <a:rPr lang="en-US" sz="800" b="1" dirty="0">
                  <a:solidFill>
                    <a:schemeClr val="bg2">
                      <a:lumMod val="75000"/>
                    </a:schemeClr>
                  </a:solidFill>
                </a:rPr>
                <a:t>SERVICE DEIVERY</a:t>
              </a:r>
            </a:p>
          </p:txBody>
        </p:sp>
        <p:sp>
          <p:nvSpPr>
            <p:cNvPr id="58" name="TextBox 57">
              <a:extLst>
                <a:ext uri="{FF2B5EF4-FFF2-40B4-BE49-F238E27FC236}">
                  <a16:creationId xmlns:a16="http://schemas.microsoft.com/office/drawing/2014/main" id="{D3AA87A2-1332-19C3-C08A-883715A00EE2}"/>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800" dirty="0">
                  <a:solidFill>
                    <a:schemeClr val="bg2">
                      <a:lumMod val="75000"/>
                    </a:schemeClr>
                  </a:solidFill>
                </a:rPr>
                <a:t>Low treatment coverage for moderate wasting services</a:t>
              </a: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Integration of tasks related to the screening and referral to community-volunteers and families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Increase geographic coverage for moderate wasting services by providing wasting treatment (outpatient and/or inpatient) in additional facilities </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59" name="Group 58">
            <a:extLst>
              <a:ext uri="{FF2B5EF4-FFF2-40B4-BE49-F238E27FC236}">
                <a16:creationId xmlns:a16="http://schemas.microsoft.com/office/drawing/2014/main" id="{8691A0A1-851B-FED3-03D8-5B68906ADADD}"/>
              </a:ext>
            </a:extLst>
          </p:cNvPr>
          <p:cNvGrpSpPr/>
          <p:nvPr/>
        </p:nvGrpSpPr>
        <p:grpSpPr>
          <a:xfrm>
            <a:off x="2990178" y="2813718"/>
            <a:ext cx="1449517" cy="4055964"/>
            <a:chOff x="346603" y="2761300"/>
            <a:chExt cx="2041506" cy="4358632"/>
          </a:xfrm>
        </p:grpSpPr>
        <p:sp>
          <p:nvSpPr>
            <p:cNvPr id="61" name="TextBox 60">
              <a:extLst>
                <a:ext uri="{FF2B5EF4-FFF2-40B4-BE49-F238E27FC236}">
                  <a16:creationId xmlns:a16="http://schemas.microsoft.com/office/drawing/2014/main" id="{E46340B7-ECC2-919A-E769-B193212F761B}"/>
                </a:ext>
              </a:extLst>
            </p:cNvPr>
            <p:cNvSpPr txBox="1"/>
            <p:nvPr/>
          </p:nvSpPr>
          <p:spPr>
            <a:xfrm>
              <a:off x="499100" y="2761300"/>
              <a:ext cx="1665732" cy="231521"/>
            </a:xfrm>
            <a:prstGeom prst="rect">
              <a:avLst/>
            </a:prstGeom>
            <a:noFill/>
          </p:spPr>
          <p:txBody>
            <a:bodyPr wrap="square" rtlCol="0">
              <a:spAutoFit/>
            </a:bodyPr>
            <a:lstStyle/>
            <a:p>
              <a:pPr algn="ctr"/>
              <a:r>
                <a:rPr lang="en-US" sz="800" b="1" dirty="0">
                  <a:solidFill>
                    <a:schemeClr val="bg2">
                      <a:lumMod val="75000"/>
                    </a:schemeClr>
                  </a:solidFill>
                </a:rPr>
                <a:t>HEALTH WORKFORCE</a:t>
              </a:r>
            </a:p>
          </p:txBody>
        </p:sp>
        <p:sp>
          <p:nvSpPr>
            <p:cNvPr id="62" name="TextBox 61">
              <a:extLst>
                <a:ext uri="{FF2B5EF4-FFF2-40B4-BE49-F238E27FC236}">
                  <a16:creationId xmlns:a16="http://schemas.microsoft.com/office/drawing/2014/main" id="{D007A003-0FFE-D39B-6F47-4429D4ADEE4F}"/>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Limited capacity of health staff to deliver wasting services</a:t>
              </a:r>
            </a:p>
            <a:p>
              <a:pPr marL="342900" indent="-342900">
                <a:buFont typeface="Arial" panose="020B0604020202020204" pitchFamily="34" charset="0"/>
                <a:buChar char="×"/>
              </a:pPr>
              <a:r>
                <a:rPr lang="en-US" sz="800" dirty="0">
                  <a:solidFill>
                    <a:schemeClr val="bg2">
                      <a:lumMod val="75000"/>
                    </a:schemeClr>
                  </a:solidFill>
                </a:rPr>
                <a:t>Missed opportunities for joint planning and prioritization exercises for health and nutrition programs</a:t>
              </a: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representatives from relevant health teams and other departments are included in nutrition prioritization discussions during annual and routine planning </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Empower mothers to detect acutely wasted children under 2 years old</a:t>
              </a: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63" name="Group 62">
            <a:extLst>
              <a:ext uri="{FF2B5EF4-FFF2-40B4-BE49-F238E27FC236}">
                <a16:creationId xmlns:a16="http://schemas.microsoft.com/office/drawing/2014/main" id="{4F334B4F-B424-66B0-1F0D-A29CC88947C6}"/>
              </a:ext>
            </a:extLst>
          </p:cNvPr>
          <p:cNvGrpSpPr/>
          <p:nvPr/>
        </p:nvGrpSpPr>
        <p:grpSpPr>
          <a:xfrm>
            <a:off x="4487130" y="2767069"/>
            <a:ext cx="1474562" cy="3853544"/>
            <a:chOff x="511489" y="2713373"/>
            <a:chExt cx="2076779" cy="4141108"/>
          </a:xfrm>
        </p:grpSpPr>
        <p:sp>
          <p:nvSpPr>
            <p:cNvPr id="65" name="TextBox 64">
              <a:extLst>
                <a:ext uri="{FF2B5EF4-FFF2-40B4-BE49-F238E27FC236}">
                  <a16:creationId xmlns:a16="http://schemas.microsoft.com/office/drawing/2014/main" id="{BDCCFD89-EEB4-325E-9F23-35E538C95C3E}"/>
                </a:ext>
              </a:extLst>
            </p:cNvPr>
            <p:cNvSpPr txBox="1"/>
            <p:nvPr/>
          </p:nvSpPr>
          <p:spPr>
            <a:xfrm>
              <a:off x="549513" y="2713373"/>
              <a:ext cx="1665732" cy="231521"/>
            </a:xfrm>
            <a:prstGeom prst="rect">
              <a:avLst/>
            </a:prstGeom>
            <a:noFill/>
          </p:spPr>
          <p:txBody>
            <a:bodyPr wrap="square" rtlCol="0">
              <a:spAutoFit/>
            </a:bodyPr>
            <a:lstStyle/>
            <a:p>
              <a:pPr algn="ctr"/>
              <a:r>
                <a:rPr lang="en-US" sz="800" b="1" dirty="0">
                  <a:solidFill>
                    <a:schemeClr val="bg2">
                      <a:lumMod val="75000"/>
                    </a:schemeClr>
                  </a:solidFill>
                </a:rPr>
                <a:t>INFORMATION SYSTEMS</a:t>
              </a:r>
            </a:p>
          </p:txBody>
        </p:sp>
        <p:sp>
          <p:nvSpPr>
            <p:cNvPr id="66" name="TextBox 65">
              <a:extLst>
                <a:ext uri="{FF2B5EF4-FFF2-40B4-BE49-F238E27FC236}">
                  <a16:creationId xmlns:a16="http://schemas.microsoft.com/office/drawing/2014/main" id="{02DB95BB-F6C2-DA5F-64CE-8568A8924F4A}"/>
                </a:ext>
              </a:extLst>
            </p:cNvPr>
            <p:cNvSpPr txBox="1"/>
            <p:nvPr/>
          </p:nvSpPr>
          <p:spPr>
            <a:xfrm>
              <a:off x="511489" y="3315523"/>
              <a:ext cx="2076779" cy="3538958"/>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Limited availability of high-quality wasting data to routinely monitor burden, coverage, and performance</a:t>
              </a:r>
            </a:p>
            <a:p>
              <a:pPr marL="342900" indent="-342900">
                <a:buFont typeface="Arial" panose="020B0604020202020204" pitchFamily="34" charset="0"/>
                <a:buChar char="×"/>
              </a:pPr>
              <a:r>
                <a:rPr lang="en-US" sz="800" dirty="0">
                  <a:solidFill>
                    <a:schemeClr val="bg2">
                      <a:lumMod val="75000"/>
                    </a:schemeClr>
                  </a:solidFill>
                </a:rPr>
                <a:t>Gaps in evidence translation and use of wasting data in health sector decision-making</a:t>
              </a:r>
            </a:p>
            <a:p>
              <a:pPr marL="342900" indent="-342900">
                <a:buFont typeface="Arial" panose="020B0604020202020204" pitchFamily="34" charset="0"/>
                <a:buChar char="×"/>
              </a:pPr>
              <a:endParaRPr lang="en-US" sz="800"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Promote data and system integration across several information systems that contain information for wasting indicators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Ensure wasting data is routinely available to decision-makers</a:t>
              </a: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71" name="Group 70">
            <a:extLst>
              <a:ext uri="{FF2B5EF4-FFF2-40B4-BE49-F238E27FC236}">
                <a16:creationId xmlns:a16="http://schemas.microsoft.com/office/drawing/2014/main" id="{6C68BFE0-0030-D9AF-B3EE-96D581840659}"/>
              </a:ext>
            </a:extLst>
          </p:cNvPr>
          <p:cNvGrpSpPr/>
          <p:nvPr/>
        </p:nvGrpSpPr>
        <p:grpSpPr>
          <a:xfrm>
            <a:off x="5921406" y="2811674"/>
            <a:ext cx="1449517" cy="4099766"/>
            <a:chOff x="346603" y="2714229"/>
            <a:chExt cx="2041506" cy="4405703"/>
          </a:xfrm>
        </p:grpSpPr>
        <p:sp>
          <p:nvSpPr>
            <p:cNvPr id="73" name="TextBox 72">
              <a:extLst>
                <a:ext uri="{FF2B5EF4-FFF2-40B4-BE49-F238E27FC236}">
                  <a16:creationId xmlns:a16="http://schemas.microsoft.com/office/drawing/2014/main" id="{973FF9E4-81F7-42FD-9EB4-1F002FFB37BC}"/>
                </a:ext>
              </a:extLst>
            </p:cNvPr>
            <p:cNvSpPr txBox="1"/>
            <p:nvPr/>
          </p:nvSpPr>
          <p:spPr>
            <a:xfrm>
              <a:off x="467869" y="2714229"/>
              <a:ext cx="1665732" cy="231521"/>
            </a:xfrm>
            <a:prstGeom prst="rect">
              <a:avLst/>
            </a:prstGeom>
            <a:noFill/>
          </p:spPr>
          <p:txBody>
            <a:bodyPr wrap="square" rtlCol="0">
              <a:spAutoFit/>
            </a:bodyPr>
            <a:lstStyle/>
            <a:p>
              <a:pPr algn="ctr"/>
              <a:r>
                <a:rPr lang="en-US" sz="800" b="1" dirty="0">
                  <a:solidFill>
                    <a:schemeClr val="bg2">
                      <a:lumMod val="75000"/>
                    </a:schemeClr>
                  </a:solidFill>
                </a:rPr>
                <a:t>SUSTAINABLE FINANCING</a:t>
              </a:r>
            </a:p>
          </p:txBody>
        </p:sp>
        <p:sp>
          <p:nvSpPr>
            <p:cNvPr id="74" name="TextBox 73">
              <a:extLst>
                <a:ext uri="{FF2B5EF4-FFF2-40B4-BE49-F238E27FC236}">
                  <a16:creationId xmlns:a16="http://schemas.microsoft.com/office/drawing/2014/main" id="{8175137B-DB70-10EC-EF13-FCACE02BD4AF}"/>
                </a:ext>
              </a:extLst>
            </p:cNvPr>
            <p:cNvSpPr txBox="1"/>
            <p:nvPr/>
          </p:nvSpPr>
          <p:spPr>
            <a:xfrm>
              <a:off x="346603" y="3316379"/>
              <a:ext cx="2041506" cy="3803553"/>
            </a:xfrm>
            <a:prstGeom prst="rect">
              <a:avLst/>
            </a:prstGeom>
            <a:noFill/>
          </p:spPr>
          <p:txBody>
            <a:bodyPr wrap="square" rtlCol="0">
              <a:spAutoFit/>
            </a:bodyPr>
            <a:lstStyle/>
            <a:p>
              <a:r>
                <a:rPr lang="en-US" sz="800" b="1" dirty="0">
                  <a:solidFill>
                    <a:schemeClr val="bg2">
                      <a:lumMod val="75000"/>
                    </a:schemeClr>
                  </a:solidFill>
                </a:rPr>
                <a:t>Constraints</a:t>
              </a:r>
            </a:p>
            <a:p>
              <a:pPr marL="342900" indent="-342900">
                <a:buFont typeface="Arial" panose="020B0604020202020204" pitchFamily="34" charset="0"/>
                <a:buChar char="×"/>
              </a:pPr>
              <a:r>
                <a:rPr lang="en-US" sz="800" dirty="0">
                  <a:solidFill>
                    <a:schemeClr val="bg2">
                      <a:lumMod val="75000"/>
                    </a:schemeClr>
                  </a:solidFill>
                  <a:effectLst/>
                  <a:ea typeface="Calibri" panose="020F0502020204030204" pitchFamily="34" charset="0"/>
                </a:rPr>
                <a:t>Unsustainable, fragmented, and inefficient funding</a:t>
              </a:r>
            </a:p>
            <a:p>
              <a:pPr marL="342900" indent="-342900">
                <a:buFont typeface="Arial" panose="020B0604020202020204" pitchFamily="34" charset="0"/>
                <a:buChar char="×"/>
              </a:pPr>
              <a:r>
                <a:rPr lang="en-US" sz="800" dirty="0">
                  <a:solidFill>
                    <a:schemeClr val="bg2">
                      <a:lumMod val="75000"/>
                    </a:schemeClr>
                  </a:solidFill>
                </a:rPr>
                <a:t>Insufficient funding to meet the need</a:t>
              </a: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pPr marL="342900" indent="-342900">
                <a:buFont typeface="Arial" panose="020B0604020202020204" pitchFamily="34" charset="0"/>
                <a:buChar char="×"/>
              </a:pPr>
              <a:endParaRPr lang="en-US" sz="800" dirty="0">
                <a:solidFill>
                  <a:schemeClr val="bg2">
                    <a:lumMod val="75000"/>
                  </a:schemeClr>
                </a:solidFill>
              </a:endParaRPr>
            </a:p>
            <a:p>
              <a:endParaRPr lang="en-US" sz="800" dirty="0">
                <a:solidFill>
                  <a:schemeClr val="bg2">
                    <a:lumMod val="75000"/>
                  </a:schemeClr>
                </a:solidFill>
              </a:endParaRPr>
            </a:p>
            <a:p>
              <a:endParaRPr lang="en-US" sz="800" b="1" dirty="0">
                <a:solidFill>
                  <a:schemeClr val="bg2">
                    <a:lumMod val="75000"/>
                  </a:schemeClr>
                </a:solidFill>
              </a:endParaRPr>
            </a:p>
            <a:p>
              <a:r>
                <a:rPr lang="en-US" sz="800" b="1" dirty="0">
                  <a:solidFill>
                    <a:schemeClr val="bg2">
                      <a:lumMod val="75000"/>
                    </a:schemeClr>
                  </a:solidFill>
                </a:rPr>
                <a:t>Actions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Increase domestic resource allocation to wasting services by ensuring adequate prioritization in health sector budgets</a:t>
              </a:r>
            </a:p>
            <a:p>
              <a:pPr marL="285750" indent="-285750">
                <a:buFont typeface="Wingdings" panose="05000000000000000000" pitchFamily="2" charset="2"/>
                <a:buChar char="ü"/>
              </a:pPr>
              <a:r>
                <a:rPr lang="en-US" sz="800" dirty="0">
                  <a:solidFill>
                    <a:schemeClr val="bg2">
                      <a:lumMod val="75000"/>
                    </a:schemeClr>
                  </a:solidFill>
                  <a:effectLst/>
                  <a:ea typeface="Calibri" panose="020F0502020204030204" pitchFamily="34" charset="0"/>
                </a:rPr>
                <a:t>Track on- and off-budget funding for wasting services in accordance with targets established in national plans</a:t>
              </a:r>
            </a:p>
            <a:p>
              <a:pPr marL="285750" indent="-285750">
                <a:buFont typeface="Wingdings" panose="05000000000000000000" pitchFamily="2" charset="2"/>
                <a:buChar char="ü"/>
              </a:pPr>
              <a:endParaRPr lang="en-US" sz="800" b="1" dirty="0">
                <a:solidFill>
                  <a:schemeClr val="bg2">
                    <a:lumMod val="75000"/>
                  </a:schemeClr>
                </a:solidFill>
              </a:endParaRPr>
            </a:p>
            <a:p>
              <a:endParaRPr lang="en-US" sz="800" dirty="0">
                <a:solidFill>
                  <a:schemeClr val="bg2">
                    <a:lumMod val="75000"/>
                  </a:schemeClr>
                </a:solidFill>
              </a:endParaRPr>
            </a:p>
          </p:txBody>
        </p:sp>
      </p:grpSp>
      <p:grpSp>
        <p:nvGrpSpPr>
          <p:cNvPr id="79" name="Group 78">
            <a:extLst>
              <a:ext uri="{FF2B5EF4-FFF2-40B4-BE49-F238E27FC236}">
                <a16:creationId xmlns:a16="http://schemas.microsoft.com/office/drawing/2014/main" id="{AB980ED1-E7B6-149B-0E4E-ADD39048C86C}"/>
              </a:ext>
            </a:extLst>
          </p:cNvPr>
          <p:cNvGrpSpPr/>
          <p:nvPr/>
        </p:nvGrpSpPr>
        <p:grpSpPr>
          <a:xfrm>
            <a:off x="7410731" y="2734730"/>
            <a:ext cx="4915681" cy="3998841"/>
            <a:chOff x="346603" y="2856968"/>
            <a:chExt cx="2041506" cy="3998841"/>
          </a:xfrm>
        </p:grpSpPr>
        <p:sp>
          <p:nvSpPr>
            <p:cNvPr id="81" name="TextBox 80">
              <a:extLst>
                <a:ext uri="{FF2B5EF4-FFF2-40B4-BE49-F238E27FC236}">
                  <a16:creationId xmlns:a16="http://schemas.microsoft.com/office/drawing/2014/main" id="{4349743D-3581-2993-9DEE-C166905A9D70}"/>
                </a:ext>
              </a:extLst>
            </p:cNvPr>
            <p:cNvSpPr txBox="1"/>
            <p:nvPr/>
          </p:nvSpPr>
          <p:spPr>
            <a:xfrm>
              <a:off x="534490" y="2856968"/>
              <a:ext cx="1665732" cy="369332"/>
            </a:xfrm>
            <a:prstGeom prst="rect">
              <a:avLst/>
            </a:prstGeom>
            <a:noFill/>
          </p:spPr>
          <p:txBody>
            <a:bodyPr wrap="square" rtlCol="0">
              <a:spAutoFit/>
            </a:bodyPr>
            <a:lstStyle/>
            <a:p>
              <a:pPr algn="ctr"/>
              <a:r>
                <a:rPr lang="en-US" b="1" dirty="0">
                  <a:solidFill>
                    <a:srgbClr val="80BD41"/>
                  </a:solidFill>
                </a:rPr>
                <a:t>RUTF SUPPLY</a:t>
              </a:r>
            </a:p>
          </p:txBody>
        </p:sp>
        <p:sp>
          <p:nvSpPr>
            <p:cNvPr id="82" name="TextBox 81">
              <a:extLst>
                <a:ext uri="{FF2B5EF4-FFF2-40B4-BE49-F238E27FC236}">
                  <a16:creationId xmlns:a16="http://schemas.microsoft.com/office/drawing/2014/main" id="{92A7F277-AC84-B2E2-61CE-253C21E4AFE9}"/>
                </a:ext>
              </a:extLst>
            </p:cNvPr>
            <p:cNvSpPr txBox="1"/>
            <p:nvPr/>
          </p:nvSpPr>
          <p:spPr>
            <a:xfrm>
              <a:off x="346603" y="3316379"/>
              <a:ext cx="2041506" cy="3539430"/>
            </a:xfrm>
            <a:prstGeom prst="rect">
              <a:avLst/>
            </a:prstGeom>
            <a:noFill/>
          </p:spPr>
          <p:txBody>
            <a:bodyPr wrap="square" rtlCol="0">
              <a:spAutoFit/>
            </a:bodyPr>
            <a:lstStyle/>
            <a:p>
              <a:r>
                <a:rPr lang="en-US" sz="1600" b="1" dirty="0">
                  <a:solidFill>
                    <a:srgbClr val="FF0000"/>
                  </a:solidFill>
                </a:rPr>
                <a:t>Constraints</a:t>
              </a:r>
            </a:p>
            <a:p>
              <a:pPr marL="342900" indent="-342900">
                <a:buFont typeface="Arial" panose="020B0604020202020204" pitchFamily="34" charset="0"/>
                <a:buChar char="×"/>
              </a:pPr>
              <a:r>
                <a:rPr lang="en-US" sz="1600" dirty="0">
                  <a:solidFill>
                    <a:srgbClr val="000000"/>
                  </a:solidFill>
                  <a:effectLst/>
                  <a:ea typeface="Calibri" panose="020F0502020204030204" pitchFamily="34" charset="0"/>
                </a:rPr>
                <a:t>Under-prioritization of RUTF as an essential commodity</a:t>
              </a:r>
            </a:p>
            <a:p>
              <a:pPr marL="342900" indent="-342900">
                <a:buFont typeface="Arial" panose="020B0604020202020204" pitchFamily="34" charset="0"/>
                <a:buChar char="×"/>
              </a:pPr>
              <a:r>
                <a:rPr lang="en-US" sz="1600" dirty="0"/>
                <a:t>Inefficient RUTF Supply chain and weak last mile distribution</a:t>
              </a:r>
            </a:p>
            <a:p>
              <a:endParaRPr lang="en-US" sz="1600" dirty="0"/>
            </a:p>
            <a:p>
              <a:endParaRPr lang="en-US" sz="1600" b="1" dirty="0">
                <a:solidFill>
                  <a:schemeClr val="accent6">
                    <a:lumMod val="75000"/>
                  </a:schemeClr>
                </a:solidFill>
              </a:endParaRPr>
            </a:p>
            <a:p>
              <a:r>
                <a:rPr lang="en-US" sz="1600" b="1" dirty="0">
                  <a:solidFill>
                    <a:schemeClr val="accent6">
                      <a:lumMod val="75000"/>
                    </a:schemeClr>
                  </a:solidFill>
                </a:rPr>
                <a:t>Actions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Include RUTF in national prioritization processes for essential commodities</a:t>
              </a:r>
            </a:p>
            <a:p>
              <a:pPr marL="285750" indent="-285750">
                <a:buFont typeface="Wingdings" panose="05000000000000000000" pitchFamily="2" charset="2"/>
                <a:buChar char="ü"/>
              </a:pPr>
              <a:r>
                <a:rPr lang="en-US" sz="1600" dirty="0">
                  <a:solidFill>
                    <a:srgbClr val="000000"/>
                  </a:solidFill>
                  <a:effectLst/>
                  <a:ea typeface="Calibri" panose="020F0502020204030204" pitchFamily="34" charset="0"/>
                </a:rPr>
                <a:t>Ensure RUTF stock is managed by staff trained in logistics and inventory management at the sub-national level </a:t>
              </a:r>
            </a:p>
            <a:p>
              <a:pPr marL="285750" indent="-285750">
                <a:buFont typeface="Wingdings" panose="05000000000000000000" pitchFamily="2" charset="2"/>
                <a:buChar char="ü"/>
              </a:pPr>
              <a:endParaRPr lang="en-US" sz="1600" dirty="0"/>
            </a:p>
          </p:txBody>
        </p:sp>
      </p:grpSp>
      <p:sp>
        <p:nvSpPr>
          <p:cNvPr id="3" name="Oval 2">
            <a:extLst>
              <a:ext uri="{FF2B5EF4-FFF2-40B4-BE49-F238E27FC236}">
                <a16:creationId xmlns:a16="http://schemas.microsoft.com/office/drawing/2014/main" id="{057370A6-0BE3-54FF-0B3F-BE03CF6FBCB7}"/>
              </a:ext>
            </a:extLst>
          </p:cNvPr>
          <p:cNvSpPr/>
          <p:nvPr/>
        </p:nvSpPr>
        <p:spPr>
          <a:xfrm>
            <a:off x="212709" y="1725910"/>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8F73D8E-9564-2FD9-A0DD-6ECE247922ED}"/>
              </a:ext>
            </a:extLst>
          </p:cNvPr>
          <p:cNvSpPr/>
          <p:nvPr/>
        </p:nvSpPr>
        <p:spPr>
          <a:xfrm>
            <a:off x="1722840" y="1703356"/>
            <a:ext cx="929507" cy="91103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9576214-8EC7-9D58-60E8-F846767E3A8F}"/>
              </a:ext>
            </a:extLst>
          </p:cNvPr>
          <p:cNvSpPr/>
          <p:nvPr/>
        </p:nvSpPr>
        <p:spPr>
          <a:xfrm>
            <a:off x="3232971" y="1699237"/>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8F5820D-2DC3-1610-348A-0F2B055797A8}"/>
              </a:ext>
            </a:extLst>
          </p:cNvPr>
          <p:cNvSpPr/>
          <p:nvPr/>
        </p:nvSpPr>
        <p:spPr>
          <a:xfrm>
            <a:off x="4694676" y="1716516"/>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B569D87-3039-EA39-87C9-90017419AE48}"/>
              </a:ext>
            </a:extLst>
          </p:cNvPr>
          <p:cNvSpPr/>
          <p:nvPr/>
        </p:nvSpPr>
        <p:spPr>
          <a:xfrm>
            <a:off x="6125728" y="1726519"/>
            <a:ext cx="929507" cy="873843"/>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8C84C3C-E341-4B50-6312-C628C6BB8CCF}"/>
              </a:ext>
            </a:extLst>
          </p:cNvPr>
          <p:cNvSpPr/>
          <p:nvPr/>
        </p:nvSpPr>
        <p:spPr>
          <a:xfrm>
            <a:off x="9341971" y="1665417"/>
            <a:ext cx="1053200" cy="1019732"/>
          </a:xfrm>
          <a:prstGeom prst="ellipse">
            <a:avLst/>
          </a:prstGeom>
          <a:solidFill>
            <a:srgbClr val="80B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ourt outline">
            <a:extLst>
              <a:ext uri="{FF2B5EF4-FFF2-40B4-BE49-F238E27FC236}">
                <a16:creationId xmlns:a16="http://schemas.microsoft.com/office/drawing/2014/main" id="{F248443A-D298-F8F2-AC60-DF7E584CE6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9916" y="1757114"/>
            <a:ext cx="807008" cy="807008"/>
          </a:xfrm>
          <a:prstGeom prst="rect">
            <a:avLst/>
          </a:prstGeom>
        </p:spPr>
      </p:pic>
      <p:pic>
        <p:nvPicPr>
          <p:cNvPr id="27" name="Picture 26">
            <a:extLst>
              <a:ext uri="{FF2B5EF4-FFF2-40B4-BE49-F238E27FC236}">
                <a16:creationId xmlns:a16="http://schemas.microsoft.com/office/drawing/2014/main" id="{08516364-D693-66B9-9A8D-073060D6B4BD}"/>
              </a:ext>
            </a:extLst>
          </p:cNvPr>
          <p:cNvPicPr>
            <a:picLocks noChangeAspect="1"/>
          </p:cNvPicPr>
          <p:nvPr/>
        </p:nvPicPr>
        <p:blipFill>
          <a:blip r:embed="rId8"/>
          <a:stretch>
            <a:fillRect/>
          </a:stretch>
        </p:blipFill>
        <p:spPr>
          <a:xfrm>
            <a:off x="9648014" y="1807437"/>
            <a:ext cx="520670" cy="694226"/>
          </a:xfrm>
          <a:prstGeom prst="rect">
            <a:avLst/>
          </a:prstGeom>
        </p:spPr>
      </p:pic>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a:t>
            </a:r>
          </a:p>
          <a:p>
            <a:r>
              <a:rPr lang="en-US" b="1" dirty="0">
                <a:solidFill>
                  <a:srgbClr val="80BD41"/>
                </a:solidFill>
              </a:rPr>
              <a:t>RUTF Supply</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descr="Open hand outline">
            <a:extLst>
              <a:ext uri="{FF2B5EF4-FFF2-40B4-BE49-F238E27FC236}">
                <a16:creationId xmlns:a16="http://schemas.microsoft.com/office/drawing/2014/main" id="{E141D11B-CE01-7F69-0E1C-70697AEBC9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28013" y="2074800"/>
            <a:ext cx="594918" cy="620240"/>
          </a:xfrm>
          <a:prstGeom prst="rect">
            <a:avLst/>
          </a:prstGeom>
        </p:spPr>
      </p:pic>
      <p:pic>
        <p:nvPicPr>
          <p:cNvPr id="8" name="Graphic 7" descr="Heart outline">
            <a:extLst>
              <a:ext uri="{FF2B5EF4-FFF2-40B4-BE49-F238E27FC236}">
                <a16:creationId xmlns:a16="http://schemas.microsoft.com/office/drawing/2014/main" id="{E0D22BD6-FD71-B483-6066-35D8CABD1C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81567" y="1789079"/>
            <a:ext cx="504329" cy="525795"/>
          </a:xfrm>
          <a:prstGeom prst="rect">
            <a:avLst/>
          </a:prstGeom>
        </p:spPr>
      </p:pic>
      <p:pic>
        <p:nvPicPr>
          <p:cNvPr id="16" name="Graphic 15" descr="Laptop with solid fill">
            <a:extLst>
              <a:ext uri="{FF2B5EF4-FFF2-40B4-BE49-F238E27FC236}">
                <a16:creationId xmlns:a16="http://schemas.microsoft.com/office/drawing/2014/main" id="{68E7C3C5-A466-5CAA-BEED-142BC2A769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26376" y="1842592"/>
            <a:ext cx="692058" cy="692058"/>
          </a:xfrm>
          <a:prstGeom prst="rect">
            <a:avLst/>
          </a:prstGeom>
        </p:spPr>
      </p:pic>
      <p:pic>
        <p:nvPicPr>
          <p:cNvPr id="20" name="Graphic 19" descr="Money outline">
            <a:extLst>
              <a:ext uri="{FF2B5EF4-FFF2-40B4-BE49-F238E27FC236}">
                <a16:creationId xmlns:a16="http://schemas.microsoft.com/office/drawing/2014/main" id="{14AD6A01-D00D-0828-DB2D-323CCEB9F7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72356" y="1821253"/>
            <a:ext cx="683021" cy="683021"/>
          </a:xfrm>
          <a:prstGeom prst="rect">
            <a:avLst/>
          </a:prstGeom>
        </p:spPr>
      </p:pic>
      <p:pic>
        <p:nvPicPr>
          <p:cNvPr id="23" name="Graphic 22" descr="Doctor female outline">
            <a:extLst>
              <a:ext uri="{FF2B5EF4-FFF2-40B4-BE49-F238E27FC236}">
                <a16:creationId xmlns:a16="http://schemas.microsoft.com/office/drawing/2014/main" id="{EF720802-10D3-E1F7-D5EA-0AA0B5C641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33007" y="1798817"/>
            <a:ext cx="752932" cy="752932"/>
          </a:xfrm>
          <a:prstGeom prst="rect">
            <a:avLst/>
          </a:prstGeom>
        </p:spPr>
      </p:pic>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7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27B25C-5E8C-9FDD-87A5-8DD3BD5D2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8127B25C-5E8C-9FDD-87A5-8DD3BD5D22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0E588813-1E20-458C-E4F6-3BD191FF14DC}"/>
              </a:ext>
            </a:extLst>
          </p:cNvPr>
          <p:cNvGrpSpPr/>
          <p:nvPr/>
        </p:nvGrpSpPr>
        <p:grpSpPr>
          <a:xfrm>
            <a:off x="9152" y="2805401"/>
            <a:ext cx="2041506" cy="4341635"/>
            <a:chOff x="346603" y="2714229"/>
            <a:chExt cx="2041506" cy="4341635"/>
          </a:xfrm>
        </p:grpSpPr>
        <p:sp>
          <p:nvSpPr>
            <p:cNvPr id="9" name="TextBox 8">
              <a:extLst>
                <a:ext uri="{FF2B5EF4-FFF2-40B4-BE49-F238E27FC236}">
                  <a16:creationId xmlns:a16="http://schemas.microsoft.com/office/drawing/2014/main" id="{D403B2BB-0189-DFAB-0789-97F9C68EC98D}"/>
                </a:ext>
              </a:extLst>
            </p:cNvPr>
            <p:cNvSpPr txBox="1"/>
            <p:nvPr/>
          </p:nvSpPr>
          <p:spPr>
            <a:xfrm>
              <a:off x="467869" y="2714229"/>
              <a:ext cx="1665732" cy="461665"/>
            </a:xfrm>
            <a:prstGeom prst="rect">
              <a:avLst/>
            </a:prstGeom>
            <a:noFill/>
          </p:spPr>
          <p:txBody>
            <a:bodyPr wrap="square" rtlCol="0">
              <a:spAutoFit/>
            </a:bodyPr>
            <a:lstStyle/>
            <a:p>
              <a:pPr algn="ctr"/>
              <a:r>
                <a:rPr lang="en-US" sz="1200" b="1" dirty="0">
                  <a:solidFill>
                    <a:srgbClr val="7030A0"/>
                  </a:solidFill>
                </a:rPr>
                <a:t>LEADERSHIP &amp; GOVERNANCE</a:t>
              </a:r>
            </a:p>
          </p:txBody>
        </p:sp>
        <p:sp>
          <p:nvSpPr>
            <p:cNvPr id="12" name="TextBox 11">
              <a:extLst>
                <a:ext uri="{FF2B5EF4-FFF2-40B4-BE49-F238E27FC236}">
                  <a16:creationId xmlns:a16="http://schemas.microsoft.com/office/drawing/2014/main" id="{83D78AE2-7470-F2AF-3340-1C5D1195B4A1}"/>
                </a:ext>
              </a:extLst>
            </p:cNvPr>
            <p:cNvSpPr txBox="1"/>
            <p:nvPr/>
          </p:nvSpPr>
          <p:spPr>
            <a:xfrm>
              <a:off x="346603" y="3316379"/>
              <a:ext cx="2041506" cy="3739485"/>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Governance and accountability for moderate wasting services across sectors need to be strengthened</a:t>
              </a:r>
            </a:p>
            <a:p>
              <a:pPr marL="342900" indent="-342900">
                <a:buFont typeface="Arial" panose="020B0604020202020204" pitchFamily="34" charset="0"/>
                <a:buChar char="×"/>
              </a:pPr>
              <a:r>
                <a:rPr lang="en-US" sz="1000" dirty="0"/>
                <a:t>Uncertain sustainability of wasting services due to continued reliance on external partners</a:t>
              </a:r>
            </a:p>
            <a:p>
              <a:pPr marL="342900" indent="-342900">
                <a:buFont typeface="Arial" panose="020B0604020202020204" pitchFamily="34" charset="0"/>
                <a:buChar char="•"/>
              </a:pPr>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Ensure wasting services within health workforce capacity development strategies and plans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Strengthen efforts to develop multi-stakeholder plans to transition implementation of wasting services from external partners to the health sector</a:t>
              </a:r>
            </a:p>
            <a:p>
              <a:pPr marL="285750" indent="-285750">
                <a:buFont typeface="Wingdings" panose="05000000000000000000" pitchFamily="2" charset="2"/>
                <a:buChar char="ü"/>
              </a:pPr>
              <a:endParaRPr lang="en-US" sz="900" b="1" dirty="0"/>
            </a:p>
            <a:p>
              <a:endParaRPr lang="en-US" dirty="0"/>
            </a:p>
          </p:txBody>
        </p:sp>
      </p:grpSp>
      <p:grpSp>
        <p:nvGrpSpPr>
          <p:cNvPr id="55" name="Group 54">
            <a:extLst>
              <a:ext uri="{FF2B5EF4-FFF2-40B4-BE49-F238E27FC236}">
                <a16:creationId xmlns:a16="http://schemas.microsoft.com/office/drawing/2014/main" id="{709557EE-F93F-B5A8-6BBE-2138F947EA61}"/>
              </a:ext>
            </a:extLst>
          </p:cNvPr>
          <p:cNvGrpSpPr/>
          <p:nvPr/>
        </p:nvGrpSpPr>
        <p:grpSpPr>
          <a:xfrm>
            <a:off x="2050658" y="2825663"/>
            <a:ext cx="2041506" cy="4477843"/>
            <a:chOff x="346603" y="2731910"/>
            <a:chExt cx="2041506" cy="4477843"/>
          </a:xfrm>
        </p:grpSpPr>
        <p:sp>
          <p:nvSpPr>
            <p:cNvPr id="57" name="TextBox 56">
              <a:extLst>
                <a:ext uri="{FF2B5EF4-FFF2-40B4-BE49-F238E27FC236}">
                  <a16:creationId xmlns:a16="http://schemas.microsoft.com/office/drawing/2014/main" id="{959DB6EB-B101-43F8-E1F6-B1F2C20FB6FD}"/>
                </a:ext>
              </a:extLst>
            </p:cNvPr>
            <p:cNvSpPr txBox="1"/>
            <p:nvPr/>
          </p:nvSpPr>
          <p:spPr>
            <a:xfrm>
              <a:off x="516419" y="2731910"/>
              <a:ext cx="1665732" cy="276999"/>
            </a:xfrm>
            <a:prstGeom prst="rect">
              <a:avLst/>
            </a:prstGeom>
            <a:noFill/>
          </p:spPr>
          <p:txBody>
            <a:bodyPr wrap="square" rtlCol="0">
              <a:spAutoFit/>
            </a:bodyPr>
            <a:lstStyle/>
            <a:p>
              <a:pPr algn="ctr"/>
              <a:r>
                <a:rPr lang="en-US" sz="1200" b="1" dirty="0">
                  <a:solidFill>
                    <a:srgbClr val="961A49"/>
                  </a:solidFill>
                </a:rPr>
                <a:t>SERVICE DEIVERY</a:t>
              </a:r>
            </a:p>
          </p:txBody>
        </p:sp>
        <p:sp>
          <p:nvSpPr>
            <p:cNvPr id="58" name="TextBox 57">
              <a:extLst>
                <a:ext uri="{FF2B5EF4-FFF2-40B4-BE49-F238E27FC236}">
                  <a16:creationId xmlns:a16="http://schemas.microsoft.com/office/drawing/2014/main" id="{D3AA87A2-1332-19C3-C08A-883715A00EE2}"/>
                </a:ext>
              </a:extLst>
            </p:cNvPr>
            <p:cNvSpPr txBox="1"/>
            <p:nvPr/>
          </p:nvSpPr>
          <p:spPr>
            <a:xfrm>
              <a:off x="346603" y="3316379"/>
              <a:ext cx="2041506" cy="3893374"/>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Insufficient screening and early detection of child wasting and low demand for services</a:t>
              </a:r>
            </a:p>
            <a:p>
              <a:pPr marL="342900" indent="-342900">
                <a:buFont typeface="Arial" panose="020B0604020202020204" pitchFamily="34" charset="0"/>
                <a:buChar char="×"/>
              </a:pPr>
              <a:r>
                <a:rPr lang="en-US" sz="1000" dirty="0"/>
                <a:t>Low treatment coverage for moderate wasting services</a:t>
              </a:r>
            </a:p>
            <a:p>
              <a:endParaRPr lang="en-US" sz="1000" dirty="0"/>
            </a:p>
            <a:p>
              <a:endParaRPr lang="en-US" sz="1000" dirty="0"/>
            </a:p>
            <a:p>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Integration of tasks related to the screening &amp; referral to community-volunteers and families and in other programs such as immunization </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Increase geographic coverage for moderate wasting services by providing wasting treatment in additional facilities </a:t>
              </a:r>
            </a:p>
            <a:p>
              <a:pPr marL="285750" indent="-285750">
                <a:buFont typeface="Wingdings" panose="05000000000000000000" pitchFamily="2" charset="2"/>
                <a:buChar char="ü"/>
              </a:pPr>
              <a:endParaRPr lang="en-US" sz="900" b="1" dirty="0"/>
            </a:p>
            <a:p>
              <a:endParaRPr lang="en-US" dirty="0"/>
            </a:p>
          </p:txBody>
        </p:sp>
      </p:grpSp>
      <p:grpSp>
        <p:nvGrpSpPr>
          <p:cNvPr id="59" name="Group 58">
            <a:extLst>
              <a:ext uri="{FF2B5EF4-FFF2-40B4-BE49-F238E27FC236}">
                <a16:creationId xmlns:a16="http://schemas.microsoft.com/office/drawing/2014/main" id="{8691A0A1-851B-FED3-03D8-5B68906ADADD}"/>
              </a:ext>
            </a:extLst>
          </p:cNvPr>
          <p:cNvGrpSpPr/>
          <p:nvPr/>
        </p:nvGrpSpPr>
        <p:grpSpPr>
          <a:xfrm>
            <a:off x="4092164" y="2825662"/>
            <a:ext cx="2041506" cy="4309953"/>
            <a:chOff x="346603" y="2761300"/>
            <a:chExt cx="2041506" cy="4309953"/>
          </a:xfrm>
        </p:grpSpPr>
        <p:sp>
          <p:nvSpPr>
            <p:cNvPr id="61" name="TextBox 60">
              <a:extLst>
                <a:ext uri="{FF2B5EF4-FFF2-40B4-BE49-F238E27FC236}">
                  <a16:creationId xmlns:a16="http://schemas.microsoft.com/office/drawing/2014/main" id="{E46340B7-ECC2-919A-E769-B193212F761B}"/>
                </a:ext>
              </a:extLst>
            </p:cNvPr>
            <p:cNvSpPr txBox="1"/>
            <p:nvPr/>
          </p:nvSpPr>
          <p:spPr>
            <a:xfrm>
              <a:off x="499100" y="2761300"/>
              <a:ext cx="1665732" cy="276999"/>
            </a:xfrm>
            <a:prstGeom prst="rect">
              <a:avLst/>
            </a:prstGeom>
            <a:noFill/>
          </p:spPr>
          <p:txBody>
            <a:bodyPr wrap="square" rtlCol="0">
              <a:spAutoFit/>
            </a:bodyPr>
            <a:lstStyle/>
            <a:p>
              <a:pPr algn="ctr"/>
              <a:r>
                <a:rPr lang="en-US" sz="1200" b="1" dirty="0">
                  <a:solidFill>
                    <a:srgbClr val="374EA2"/>
                  </a:solidFill>
                </a:rPr>
                <a:t>HEALTH WORKFORCE</a:t>
              </a:r>
            </a:p>
          </p:txBody>
        </p:sp>
        <p:sp>
          <p:nvSpPr>
            <p:cNvPr id="62" name="TextBox 61">
              <a:extLst>
                <a:ext uri="{FF2B5EF4-FFF2-40B4-BE49-F238E27FC236}">
                  <a16:creationId xmlns:a16="http://schemas.microsoft.com/office/drawing/2014/main" id="{D007A003-0FFE-D39B-6F47-4429D4ADEE4F}"/>
                </a:ext>
              </a:extLst>
            </p:cNvPr>
            <p:cNvSpPr txBox="1"/>
            <p:nvPr/>
          </p:nvSpPr>
          <p:spPr>
            <a:xfrm>
              <a:off x="346603" y="3316379"/>
              <a:ext cx="2041506" cy="3754874"/>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Limited capacity of health staff to deliver wasting services</a:t>
              </a:r>
            </a:p>
            <a:p>
              <a:pPr marL="342900" indent="-342900">
                <a:buFont typeface="Arial" panose="020B0604020202020204" pitchFamily="34" charset="0"/>
                <a:buChar char="×"/>
              </a:pPr>
              <a:r>
                <a:rPr lang="en-US" sz="1000" dirty="0"/>
                <a:t>Missed opportunities for joint planning and prioritization exercises for health and nutrition programs</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Ensure representatives from relevant health teams and other departments are included in nutrition prioritization discussions during annual and routine planning </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Empower mothers to detect acutely wasted children under 2 years old</a:t>
              </a:r>
              <a:endParaRPr lang="en-US" sz="900" b="1" dirty="0"/>
            </a:p>
            <a:p>
              <a:endParaRPr lang="en-US" dirty="0"/>
            </a:p>
          </p:txBody>
        </p:sp>
      </p:grpSp>
      <p:grpSp>
        <p:nvGrpSpPr>
          <p:cNvPr id="63" name="Group 62">
            <a:extLst>
              <a:ext uri="{FF2B5EF4-FFF2-40B4-BE49-F238E27FC236}">
                <a16:creationId xmlns:a16="http://schemas.microsoft.com/office/drawing/2014/main" id="{4F334B4F-B424-66B0-1F0D-A29CC88947C6}"/>
              </a:ext>
            </a:extLst>
          </p:cNvPr>
          <p:cNvGrpSpPr/>
          <p:nvPr/>
        </p:nvGrpSpPr>
        <p:grpSpPr>
          <a:xfrm>
            <a:off x="6067482" y="2807126"/>
            <a:ext cx="2041506" cy="4050104"/>
            <a:chOff x="346603" y="2713373"/>
            <a:chExt cx="2041506" cy="4050104"/>
          </a:xfrm>
        </p:grpSpPr>
        <p:sp>
          <p:nvSpPr>
            <p:cNvPr id="65" name="TextBox 64">
              <a:extLst>
                <a:ext uri="{FF2B5EF4-FFF2-40B4-BE49-F238E27FC236}">
                  <a16:creationId xmlns:a16="http://schemas.microsoft.com/office/drawing/2014/main" id="{BDCCFD89-EEB4-325E-9F23-35E538C95C3E}"/>
                </a:ext>
              </a:extLst>
            </p:cNvPr>
            <p:cNvSpPr txBox="1"/>
            <p:nvPr/>
          </p:nvSpPr>
          <p:spPr>
            <a:xfrm>
              <a:off x="549513" y="2713373"/>
              <a:ext cx="1665732" cy="461665"/>
            </a:xfrm>
            <a:prstGeom prst="rect">
              <a:avLst/>
            </a:prstGeom>
            <a:noFill/>
          </p:spPr>
          <p:txBody>
            <a:bodyPr wrap="square" rtlCol="0">
              <a:spAutoFit/>
            </a:bodyPr>
            <a:lstStyle/>
            <a:p>
              <a:pPr algn="ctr"/>
              <a:r>
                <a:rPr lang="en-US" sz="1200" b="1" dirty="0">
                  <a:solidFill>
                    <a:srgbClr val="FFBF03"/>
                  </a:solidFill>
                </a:rPr>
                <a:t>INFORMATION SYSTEMS</a:t>
              </a:r>
            </a:p>
          </p:txBody>
        </p:sp>
        <p:sp>
          <p:nvSpPr>
            <p:cNvPr id="66" name="TextBox 65">
              <a:extLst>
                <a:ext uri="{FF2B5EF4-FFF2-40B4-BE49-F238E27FC236}">
                  <a16:creationId xmlns:a16="http://schemas.microsoft.com/office/drawing/2014/main" id="{02DB95BB-F6C2-DA5F-64CE-8568A8924F4A}"/>
                </a:ext>
              </a:extLst>
            </p:cNvPr>
            <p:cNvSpPr txBox="1"/>
            <p:nvPr/>
          </p:nvSpPr>
          <p:spPr>
            <a:xfrm>
              <a:off x="346603" y="3316379"/>
              <a:ext cx="2041506" cy="3447098"/>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Limited availability of high-quality wasting data to routinely monitor burden, coverage, and performance</a:t>
              </a:r>
            </a:p>
            <a:p>
              <a:pPr marL="342900" indent="-342900">
                <a:buFont typeface="Arial" panose="020B0604020202020204" pitchFamily="34" charset="0"/>
                <a:buChar char="×"/>
              </a:pPr>
              <a:r>
                <a:rPr lang="en-US" sz="1000" dirty="0"/>
                <a:t>Gaps in evidence translation and use of wasting data in health sector decision-making</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Promote data and system integration across several information systems that contain information for wasting indicators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Ensure wasting data is routinely available to decision-makers</a:t>
              </a:r>
              <a:endParaRPr lang="en-US" sz="900" b="1" dirty="0"/>
            </a:p>
            <a:p>
              <a:endParaRPr lang="en-US" dirty="0"/>
            </a:p>
          </p:txBody>
        </p:sp>
      </p:grpSp>
      <p:grpSp>
        <p:nvGrpSpPr>
          <p:cNvPr id="71" name="Group 70">
            <a:extLst>
              <a:ext uri="{FF2B5EF4-FFF2-40B4-BE49-F238E27FC236}">
                <a16:creationId xmlns:a16="http://schemas.microsoft.com/office/drawing/2014/main" id="{6C68BFE0-0030-D9AF-B3EE-96D581840659}"/>
              </a:ext>
            </a:extLst>
          </p:cNvPr>
          <p:cNvGrpSpPr/>
          <p:nvPr/>
        </p:nvGrpSpPr>
        <p:grpSpPr>
          <a:xfrm>
            <a:off x="8108988" y="2817852"/>
            <a:ext cx="2041506" cy="4341635"/>
            <a:chOff x="346603" y="2714229"/>
            <a:chExt cx="2041506" cy="4341635"/>
          </a:xfrm>
        </p:grpSpPr>
        <p:sp>
          <p:nvSpPr>
            <p:cNvPr id="73" name="TextBox 72">
              <a:extLst>
                <a:ext uri="{FF2B5EF4-FFF2-40B4-BE49-F238E27FC236}">
                  <a16:creationId xmlns:a16="http://schemas.microsoft.com/office/drawing/2014/main" id="{973FF9E4-81F7-42FD-9EB4-1F002FFB37BC}"/>
                </a:ext>
              </a:extLst>
            </p:cNvPr>
            <p:cNvSpPr txBox="1"/>
            <p:nvPr/>
          </p:nvSpPr>
          <p:spPr>
            <a:xfrm>
              <a:off x="467869" y="2714229"/>
              <a:ext cx="1665732" cy="461665"/>
            </a:xfrm>
            <a:prstGeom prst="rect">
              <a:avLst/>
            </a:prstGeom>
            <a:noFill/>
          </p:spPr>
          <p:txBody>
            <a:bodyPr wrap="square" rtlCol="0">
              <a:spAutoFit/>
            </a:bodyPr>
            <a:lstStyle/>
            <a:p>
              <a:pPr algn="ctr"/>
              <a:r>
                <a:rPr lang="en-US" sz="1200" b="1" dirty="0">
                  <a:solidFill>
                    <a:srgbClr val="00833D"/>
                  </a:solidFill>
                </a:rPr>
                <a:t>SUSTAINABLE FINANCING</a:t>
              </a:r>
            </a:p>
          </p:txBody>
        </p:sp>
        <p:sp>
          <p:nvSpPr>
            <p:cNvPr id="74" name="TextBox 73">
              <a:extLst>
                <a:ext uri="{FF2B5EF4-FFF2-40B4-BE49-F238E27FC236}">
                  <a16:creationId xmlns:a16="http://schemas.microsoft.com/office/drawing/2014/main" id="{8175137B-DB70-10EC-EF13-FCACE02BD4AF}"/>
                </a:ext>
              </a:extLst>
            </p:cNvPr>
            <p:cNvSpPr txBox="1"/>
            <p:nvPr/>
          </p:nvSpPr>
          <p:spPr>
            <a:xfrm>
              <a:off x="346603" y="3316379"/>
              <a:ext cx="2041506" cy="3739485"/>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Unsustainable, fragmented, and inefficient funding</a:t>
              </a:r>
            </a:p>
            <a:p>
              <a:pPr marL="342900" indent="-342900">
                <a:buFont typeface="Arial" panose="020B0604020202020204" pitchFamily="34" charset="0"/>
                <a:buChar char="×"/>
              </a:pPr>
              <a:r>
                <a:rPr lang="en-US" sz="1000" dirty="0"/>
                <a:t>Insufficient funding to meet the need</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Increase domestic resource allocation to wasting services by ensuring adequate prioritization in health sector budgets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Track on- and off-budget funding for wasting services in accordance with targets established in national plans</a:t>
              </a:r>
            </a:p>
            <a:p>
              <a:pPr marL="285750" indent="-285750">
                <a:buFont typeface="Wingdings" panose="05000000000000000000" pitchFamily="2" charset="2"/>
                <a:buChar char="ü"/>
              </a:pPr>
              <a:endParaRPr lang="en-US" sz="900" b="1" dirty="0"/>
            </a:p>
            <a:p>
              <a:endParaRPr lang="en-US" dirty="0"/>
            </a:p>
          </p:txBody>
        </p:sp>
      </p:grpSp>
      <p:grpSp>
        <p:nvGrpSpPr>
          <p:cNvPr id="79" name="Group 78">
            <a:extLst>
              <a:ext uri="{FF2B5EF4-FFF2-40B4-BE49-F238E27FC236}">
                <a16:creationId xmlns:a16="http://schemas.microsoft.com/office/drawing/2014/main" id="{AB980ED1-E7B6-149B-0E4E-ADD39048C86C}"/>
              </a:ext>
            </a:extLst>
          </p:cNvPr>
          <p:cNvGrpSpPr/>
          <p:nvPr/>
        </p:nvGrpSpPr>
        <p:grpSpPr>
          <a:xfrm>
            <a:off x="10150494" y="2825661"/>
            <a:ext cx="2041506" cy="3610598"/>
            <a:chOff x="346603" y="2721991"/>
            <a:chExt cx="2041506" cy="3610598"/>
          </a:xfrm>
        </p:grpSpPr>
        <p:sp>
          <p:nvSpPr>
            <p:cNvPr id="81" name="TextBox 80">
              <a:extLst>
                <a:ext uri="{FF2B5EF4-FFF2-40B4-BE49-F238E27FC236}">
                  <a16:creationId xmlns:a16="http://schemas.microsoft.com/office/drawing/2014/main" id="{4349743D-3581-2993-9DEE-C166905A9D70}"/>
                </a:ext>
              </a:extLst>
            </p:cNvPr>
            <p:cNvSpPr txBox="1"/>
            <p:nvPr/>
          </p:nvSpPr>
          <p:spPr>
            <a:xfrm>
              <a:off x="534490" y="2721991"/>
              <a:ext cx="1665732" cy="276999"/>
            </a:xfrm>
            <a:prstGeom prst="rect">
              <a:avLst/>
            </a:prstGeom>
            <a:noFill/>
          </p:spPr>
          <p:txBody>
            <a:bodyPr wrap="square" rtlCol="0">
              <a:spAutoFit/>
            </a:bodyPr>
            <a:lstStyle/>
            <a:p>
              <a:pPr algn="ctr"/>
              <a:r>
                <a:rPr lang="en-US" sz="1200" b="1" dirty="0">
                  <a:solidFill>
                    <a:srgbClr val="80BD41"/>
                  </a:solidFill>
                </a:rPr>
                <a:t>RUTF SUPPLY</a:t>
              </a:r>
            </a:p>
          </p:txBody>
        </p:sp>
        <p:sp>
          <p:nvSpPr>
            <p:cNvPr id="82" name="TextBox 81">
              <a:extLst>
                <a:ext uri="{FF2B5EF4-FFF2-40B4-BE49-F238E27FC236}">
                  <a16:creationId xmlns:a16="http://schemas.microsoft.com/office/drawing/2014/main" id="{92A7F277-AC84-B2E2-61CE-253C21E4AFE9}"/>
                </a:ext>
              </a:extLst>
            </p:cNvPr>
            <p:cNvSpPr txBox="1"/>
            <p:nvPr/>
          </p:nvSpPr>
          <p:spPr>
            <a:xfrm>
              <a:off x="346603" y="3316379"/>
              <a:ext cx="2041506" cy="3016210"/>
            </a:xfrm>
            <a:prstGeom prst="rect">
              <a:avLst/>
            </a:prstGeom>
            <a:noFill/>
          </p:spPr>
          <p:txBody>
            <a:bodyPr wrap="square" rtlCol="0">
              <a:spAutoFit/>
            </a:bodyPr>
            <a:lstStyle/>
            <a:p>
              <a:r>
                <a:rPr lang="en-US" sz="1000" b="1" dirty="0">
                  <a:solidFill>
                    <a:srgbClr val="FF0000"/>
                  </a:solidFill>
                </a:rPr>
                <a:t>Constraints</a:t>
              </a:r>
            </a:p>
            <a:p>
              <a:pPr marL="342900" indent="-342900">
                <a:buFont typeface="Arial" panose="020B0604020202020204" pitchFamily="34" charset="0"/>
                <a:buChar char="×"/>
              </a:pPr>
              <a:r>
                <a:rPr lang="en-US" sz="1000" dirty="0">
                  <a:solidFill>
                    <a:srgbClr val="000000"/>
                  </a:solidFill>
                  <a:effectLst/>
                  <a:ea typeface="Calibri" panose="020F0502020204030204" pitchFamily="34" charset="0"/>
                </a:rPr>
                <a:t>Under-prioritization of RUTF as an essential commodity</a:t>
              </a:r>
            </a:p>
            <a:p>
              <a:pPr marL="342900" indent="-342900">
                <a:buFont typeface="Arial" panose="020B0604020202020204" pitchFamily="34" charset="0"/>
                <a:buChar char="×"/>
              </a:pPr>
              <a:r>
                <a:rPr lang="en-US" sz="1000" dirty="0"/>
                <a:t>Inefficient RUTF Supply chain and weak last mile distribution</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a:p>
              <a:endParaRPr lang="en-US" sz="1000" dirty="0"/>
            </a:p>
            <a:p>
              <a:r>
                <a:rPr lang="en-US" sz="1000" b="1" dirty="0">
                  <a:solidFill>
                    <a:schemeClr val="accent6">
                      <a:lumMod val="75000"/>
                    </a:schemeClr>
                  </a:solidFill>
                </a:rPr>
                <a:t>Actions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Include RUTF in national prioritization processes for essential commodities</a:t>
              </a:r>
            </a:p>
            <a:p>
              <a:pPr marL="285750" indent="-285750">
                <a:buFont typeface="Wingdings" panose="05000000000000000000" pitchFamily="2" charset="2"/>
                <a:buChar char="ü"/>
              </a:pPr>
              <a:r>
                <a:rPr lang="en-US" sz="1000" dirty="0">
                  <a:solidFill>
                    <a:srgbClr val="000000"/>
                  </a:solidFill>
                  <a:effectLst/>
                  <a:ea typeface="Calibri" panose="020F0502020204030204" pitchFamily="34" charset="0"/>
                </a:rPr>
                <a:t>Ensure RUTF stock is managed by staff trained in logistics and inventory management at the sub-national level </a:t>
              </a:r>
              <a:endParaRPr lang="en-US" dirty="0"/>
            </a:p>
          </p:txBody>
        </p:sp>
      </p:grpSp>
      <p:sp>
        <p:nvSpPr>
          <p:cNvPr id="3" name="Oval 2">
            <a:extLst>
              <a:ext uri="{FF2B5EF4-FFF2-40B4-BE49-F238E27FC236}">
                <a16:creationId xmlns:a16="http://schemas.microsoft.com/office/drawing/2014/main" id="{057370A6-0BE3-54FF-0B3F-BE03CF6FBCB7}"/>
              </a:ext>
            </a:extLst>
          </p:cNvPr>
          <p:cNvSpPr/>
          <p:nvPr/>
        </p:nvSpPr>
        <p:spPr>
          <a:xfrm>
            <a:off x="436684" y="1728938"/>
            <a:ext cx="1053200" cy="1019732"/>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8F73D8E-9564-2FD9-A0DD-6ECE247922ED}"/>
              </a:ext>
            </a:extLst>
          </p:cNvPr>
          <p:cNvSpPr/>
          <p:nvPr/>
        </p:nvSpPr>
        <p:spPr>
          <a:xfrm>
            <a:off x="2542515" y="1716487"/>
            <a:ext cx="1053200" cy="1019732"/>
          </a:xfrm>
          <a:prstGeom prst="ellipse">
            <a:avLst/>
          </a:prstGeom>
          <a:solidFill>
            <a:srgbClr val="961A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9576214-8EC7-9D58-60E8-F846767E3A8F}"/>
              </a:ext>
            </a:extLst>
          </p:cNvPr>
          <p:cNvSpPr/>
          <p:nvPr/>
        </p:nvSpPr>
        <p:spPr>
          <a:xfrm>
            <a:off x="4550927" y="1690688"/>
            <a:ext cx="1053200" cy="1019732"/>
          </a:xfrm>
          <a:prstGeom prst="ellipse">
            <a:avLst/>
          </a:prstGeom>
          <a:solidFill>
            <a:srgbClr val="37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8F5820D-2DC3-1610-348A-0F2B055797A8}"/>
              </a:ext>
            </a:extLst>
          </p:cNvPr>
          <p:cNvSpPr/>
          <p:nvPr/>
        </p:nvSpPr>
        <p:spPr>
          <a:xfrm>
            <a:off x="6561635" y="1728938"/>
            <a:ext cx="1053200" cy="1019732"/>
          </a:xfrm>
          <a:prstGeom prst="ellipse">
            <a:avLst/>
          </a:prstGeom>
          <a:solidFill>
            <a:srgbClr val="FFBF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B569D87-3039-EA39-87C9-90017419AE48}"/>
              </a:ext>
            </a:extLst>
          </p:cNvPr>
          <p:cNvSpPr/>
          <p:nvPr/>
        </p:nvSpPr>
        <p:spPr>
          <a:xfrm>
            <a:off x="8536520" y="1707476"/>
            <a:ext cx="1053200" cy="1019732"/>
          </a:xfrm>
          <a:prstGeom prst="ellipse">
            <a:avLst/>
          </a:prstGeom>
          <a:solidFill>
            <a:srgbClr val="0083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8C84C3C-E341-4B50-6312-C628C6BB8CCF}"/>
              </a:ext>
            </a:extLst>
          </p:cNvPr>
          <p:cNvSpPr/>
          <p:nvPr/>
        </p:nvSpPr>
        <p:spPr>
          <a:xfrm>
            <a:off x="10658033" y="1707476"/>
            <a:ext cx="1053200" cy="1019732"/>
          </a:xfrm>
          <a:prstGeom prst="ellipse">
            <a:avLst/>
          </a:prstGeom>
          <a:solidFill>
            <a:srgbClr val="80B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ourt outline">
            <a:extLst>
              <a:ext uri="{FF2B5EF4-FFF2-40B4-BE49-F238E27FC236}">
                <a16:creationId xmlns:a16="http://schemas.microsoft.com/office/drawing/2014/main" id="{F248443A-D298-F8F2-AC60-DF7E584CE6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891" y="1760142"/>
            <a:ext cx="914400" cy="914400"/>
          </a:xfrm>
          <a:prstGeom prst="rect">
            <a:avLst/>
          </a:prstGeom>
        </p:spPr>
      </p:pic>
      <p:pic>
        <p:nvPicPr>
          <p:cNvPr id="27" name="Picture 26">
            <a:extLst>
              <a:ext uri="{FF2B5EF4-FFF2-40B4-BE49-F238E27FC236}">
                <a16:creationId xmlns:a16="http://schemas.microsoft.com/office/drawing/2014/main" id="{08516364-D693-66B9-9A8D-073060D6B4BD}"/>
              </a:ext>
            </a:extLst>
          </p:cNvPr>
          <p:cNvPicPr>
            <a:picLocks noChangeAspect="1"/>
          </p:cNvPicPr>
          <p:nvPr/>
        </p:nvPicPr>
        <p:blipFill>
          <a:blip r:embed="rId8"/>
          <a:stretch>
            <a:fillRect/>
          </a:stretch>
        </p:blipFill>
        <p:spPr>
          <a:xfrm>
            <a:off x="10964076" y="1849496"/>
            <a:ext cx="520670" cy="694226"/>
          </a:xfrm>
          <a:prstGeom prst="rect">
            <a:avLst/>
          </a:prstGeom>
        </p:spPr>
      </p:pic>
      <p:sp>
        <p:nvSpPr>
          <p:cNvPr id="32" name="Title 1">
            <a:extLst>
              <a:ext uri="{FF2B5EF4-FFF2-40B4-BE49-F238E27FC236}">
                <a16:creationId xmlns:a16="http://schemas.microsoft.com/office/drawing/2014/main" id="{B4CC1B57-A5EC-6353-9E7A-BD96C870D414}"/>
              </a:ext>
            </a:extLst>
          </p:cNvPr>
          <p:cNvSpPr txBox="1">
            <a:spLocks/>
          </p:cNvSpPr>
          <p:nvPr/>
        </p:nvSpPr>
        <p:spPr>
          <a:xfrm>
            <a:off x="838200" y="1"/>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A89DB"/>
                </a:solidFill>
              </a:rPr>
              <a:t>Constraints and proposed actions across health system components</a:t>
            </a:r>
          </a:p>
        </p:txBody>
      </p:sp>
      <p:cxnSp>
        <p:nvCxnSpPr>
          <p:cNvPr id="33" name="Straight Connector 32">
            <a:extLst>
              <a:ext uri="{FF2B5EF4-FFF2-40B4-BE49-F238E27FC236}">
                <a16:creationId xmlns:a16="http://schemas.microsoft.com/office/drawing/2014/main" id="{3CDF4372-7FCA-E861-4AD9-D9C6876B4C35}"/>
              </a:ext>
            </a:extLst>
          </p:cNvPr>
          <p:cNvCxnSpPr/>
          <p:nvPr/>
        </p:nvCxnSpPr>
        <p:spPr>
          <a:xfrm>
            <a:off x="809682" y="1538478"/>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descr="Open hand outline">
            <a:extLst>
              <a:ext uri="{FF2B5EF4-FFF2-40B4-BE49-F238E27FC236}">
                <a16:creationId xmlns:a16="http://schemas.microsoft.com/office/drawing/2014/main" id="{E141D11B-CE01-7F69-0E1C-70697AEBC9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7688" y="2087931"/>
            <a:ext cx="674086" cy="674086"/>
          </a:xfrm>
          <a:prstGeom prst="rect">
            <a:avLst/>
          </a:prstGeom>
        </p:spPr>
      </p:pic>
      <p:pic>
        <p:nvPicPr>
          <p:cNvPr id="8" name="Graphic 7" descr="Heart outline">
            <a:extLst>
              <a:ext uri="{FF2B5EF4-FFF2-40B4-BE49-F238E27FC236}">
                <a16:creationId xmlns:a16="http://schemas.microsoft.com/office/drawing/2014/main" id="{E0D22BD6-FD71-B483-6066-35D8CABD1C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01242" y="1802210"/>
            <a:ext cx="571442" cy="571442"/>
          </a:xfrm>
          <a:prstGeom prst="rect">
            <a:avLst/>
          </a:prstGeom>
        </p:spPr>
      </p:pic>
      <p:pic>
        <p:nvPicPr>
          <p:cNvPr id="16" name="Graphic 15" descr="Laptop with solid fill">
            <a:extLst>
              <a:ext uri="{FF2B5EF4-FFF2-40B4-BE49-F238E27FC236}">
                <a16:creationId xmlns:a16="http://schemas.microsoft.com/office/drawing/2014/main" id="{68E7C3C5-A466-5CAA-BEED-142BC2A769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93334" y="1855013"/>
            <a:ext cx="784153" cy="784153"/>
          </a:xfrm>
          <a:prstGeom prst="rect">
            <a:avLst/>
          </a:prstGeom>
        </p:spPr>
      </p:pic>
      <p:pic>
        <p:nvPicPr>
          <p:cNvPr id="20" name="Graphic 19" descr="Money outline">
            <a:extLst>
              <a:ext uri="{FF2B5EF4-FFF2-40B4-BE49-F238E27FC236}">
                <a16:creationId xmlns:a16="http://schemas.microsoft.com/office/drawing/2014/main" id="{14AD6A01-D00D-0828-DB2D-323CCEB9F7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83148" y="1802210"/>
            <a:ext cx="773914" cy="773914"/>
          </a:xfrm>
          <a:prstGeom prst="rect">
            <a:avLst/>
          </a:prstGeom>
        </p:spPr>
      </p:pic>
      <p:pic>
        <p:nvPicPr>
          <p:cNvPr id="23" name="Graphic 22" descr="Doctor female outline">
            <a:extLst>
              <a:ext uri="{FF2B5EF4-FFF2-40B4-BE49-F238E27FC236}">
                <a16:creationId xmlns:a16="http://schemas.microsoft.com/office/drawing/2014/main" id="{EF720802-10D3-E1F7-D5EA-0AA0B5C641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50963" y="1790268"/>
            <a:ext cx="853128" cy="853128"/>
          </a:xfrm>
          <a:prstGeom prst="rect">
            <a:avLst/>
          </a:prstGeom>
        </p:spPr>
      </p:pic>
      <p:cxnSp>
        <p:nvCxnSpPr>
          <p:cNvPr id="24" name="Straight Connector 23">
            <a:extLst>
              <a:ext uri="{FF2B5EF4-FFF2-40B4-BE49-F238E27FC236}">
                <a16:creationId xmlns:a16="http://schemas.microsoft.com/office/drawing/2014/main" id="{EE9FF3D2-769F-C7EA-071A-244CA2E24086}"/>
              </a:ext>
            </a:extLst>
          </p:cNvPr>
          <p:cNvCxnSpPr/>
          <p:nvPr/>
        </p:nvCxnSpPr>
        <p:spPr>
          <a:xfrm>
            <a:off x="809682" y="146227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52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extLst>
              <p:ext uri="{D42A27DB-BD31-4B8C-83A1-F6EECF244321}">
                <p14:modId xmlns:p14="http://schemas.microsoft.com/office/powerpoint/2010/main" val="2524645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200" y="1"/>
            <a:ext cx="10515600" cy="1690688"/>
          </a:xfrm>
        </p:spPr>
        <p:txBody>
          <a:bodyPr vert="horz"/>
          <a:lstStyle/>
          <a:p>
            <a:r>
              <a:rPr lang="en-US" b="1" dirty="0">
                <a:solidFill>
                  <a:srgbClr val="3A89DB"/>
                </a:solidFill>
              </a:rPr>
              <a:t>Agenda</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8C387D2-CDCC-655B-5D04-9A5146898276}"/>
              </a:ext>
            </a:extLst>
          </p:cNvPr>
          <p:cNvSpPr>
            <a:spLocks noGrp="1"/>
          </p:cNvSpPr>
          <p:nvPr>
            <p:ph type="sldNum" sz="quarter" idx="12"/>
          </p:nvPr>
        </p:nvSpPr>
        <p:spPr/>
        <p:txBody>
          <a:bodyPr/>
          <a:lstStyle/>
          <a:p>
            <a:fld id="{1605A27B-6163-449E-8D45-BB90717F2667}" type="slidenum">
              <a:rPr lang="en-US" smtClean="0"/>
              <a:t>3</a:t>
            </a:fld>
            <a:endParaRPr lang="en-US" dirty="0"/>
          </a:p>
        </p:txBody>
      </p:sp>
      <p:graphicFrame>
        <p:nvGraphicFramePr>
          <p:cNvPr id="11" name="Table 10">
            <a:extLst>
              <a:ext uri="{FF2B5EF4-FFF2-40B4-BE49-F238E27FC236}">
                <a16:creationId xmlns:a16="http://schemas.microsoft.com/office/drawing/2014/main" id="{0CF07632-6D32-2DA2-7D49-33690134A5AE}"/>
              </a:ext>
            </a:extLst>
          </p:cNvPr>
          <p:cNvGraphicFramePr>
            <a:graphicFrameLocks noGrp="1"/>
          </p:cNvGraphicFramePr>
          <p:nvPr>
            <p:extLst>
              <p:ext uri="{D42A27DB-BD31-4B8C-83A1-F6EECF244321}">
                <p14:modId xmlns:p14="http://schemas.microsoft.com/office/powerpoint/2010/main" val="1331907465"/>
              </p:ext>
            </p:extLst>
          </p:nvPr>
        </p:nvGraphicFramePr>
        <p:xfrm>
          <a:off x="596966" y="1321510"/>
          <a:ext cx="10998068" cy="5375999"/>
        </p:xfrm>
        <a:graphic>
          <a:graphicData uri="http://schemas.openxmlformats.org/drawingml/2006/table">
            <a:tbl>
              <a:tblPr firstRow="1" firstCol="1" bandRow="1"/>
              <a:tblGrid>
                <a:gridCol w="1403951">
                  <a:extLst>
                    <a:ext uri="{9D8B030D-6E8A-4147-A177-3AD203B41FA5}">
                      <a16:colId xmlns:a16="http://schemas.microsoft.com/office/drawing/2014/main" val="1380305457"/>
                    </a:ext>
                  </a:extLst>
                </a:gridCol>
                <a:gridCol w="9594117">
                  <a:extLst>
                    <a:ext uri="{9D8B030D-6E8A-4147-A177-3AD203B41FA5}">
                      <a16:colId xmlns:a16="http://schemas.microsoft.com/office/drawing/2014/main" val="646851226"/>
                    </a:ext>
                  </a:extLst>
                </a:gridCol>
              </a:tblGrid>
              <a:tr h="3260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fontAlgn="ctr"/>
                      <a:r>
                        <a:rPr lang="en-US" sz="2000" u="none" strike="noStrike" dirty="0">
                          <a:effectLst/>
                        </a:rPr>
                        <a:t> Time</a:t>
                      </a:r>
                      <a:endParaRPr lang="en-US" sz="2000" b="1" i="0" u="none" strike="noStrike" dirty="0">
                        <a:solidFill>
                          <a:srgbClr val="FFFFFF"/>
                        </a:solidFill>
                        <a:effectLst/>
                        <a:latin typeface="Calibri" panose="020F0502020204030204" pitchFamily="34" charset="0"/>
                      </a:endParaRPr>
                    </a:p>
                  </a:txBody>
                  <a:tcPr marL="1116" marR="1116" marT="1116"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fontAlgn="ctr"/>
                      <a:r>
                        <a:rPr lang="en-US" sz="2000" u="none" strike="noStrike" dirty="0">
                          <a:effectLst/>
                        </a:rPr>
                        <a:t> Session</a:t>
                      </a:r>
                      <a:endParaRPr lang="en-US" sz="2000" b="1" i="0" u="none" strike="noStrike" dirty="0">
                        <a:solidFill>
                          <a:srgbClr val="FFFFFF"/>
                        </a:solidFill>
                        <a:effectLst/>
                        <a:latin typeface="Calibri" panose="020F0502020204030204" pitchFamily="34" charset="0"/>
                      </a:endParaRPr>
                    </a:p>
                  </a:txBody>
                  <a:tcPr marL="1116" marR="1116" marT="1116"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7888523"/>
                  </a:ext>
                </a:extLst>
              </a:tr>
              <a:tr h="3716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000" b="1" i="0" u="none" strike="noStrike" dirty="0">
                          <a:solidFill>
                            <a:srgbClr val="FFFFFF"/>
                          </a:solidFill>
                          <a:effectLst/>
                          <a:latin typeface="Calibri" panose="020F0502020204030204" pitchFamily="34" charset="0"/>
                        </a:rPr>
                        <a:t>5 min</a:t>
                      </a:r>
                    </a:p>
                  </a:txBody>
                  <a:tcPr marL="1116" marR="1116" marT="1116"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A89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b="1" u="none" strike="noStrike" dirty="0">
                          <a:effectLst/>
                        </a:rPr>
                        <a:t> Keynote address</a:t>
                      </a:r>
                      <a:endParaRPr lang="en-US" sz="2000" b="1" i="0" u="none" strike="noStrike" dirty="0">
                        <a:solidFill>
                          <a:srgbClr val="313233"/>
                        </a:solidFill>
                        <a:effectLst/>
                        <a:latin typeface="Calibri" panose="020F0502020204030204" pitchFamily="34" charset="0"/>
                      </a:endParaRPr>
                    </a:p>
                  </a:txBody>
                  <a:tcPr marL="1116" marR="1116" marT="1116"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DC5ED"/>
                    </a:solidFill>
                  </a:tcPr>
                </a:tc>
                <a:extLst>
                  <a:ext uri="{0D108BD9-81ED-4DB2-BD59-A6C34878D82A}">
                    <a16:rowId xmlns:a16="http://schemas.microsoft.com/office/drawing/2014/main" val="2062007638"/>
                  </a:ext>
                </a:extLst>
              </a:tr>
              <a:tr h="371660">
                <a:tc>
                  <a:txBody>
                    <a:bodyPr/>
                    <a:lstStyle/>
                    <a:p>
                      <a:pPr algn="ctr" rtl="0" fontAlgn="ctr"/>
                      <a:r>
                        <a:rPr lang="en-US" sz="2000" b="1" i="0" u="none" strike="noStrike" dirty="0">
                          <a:solidFill>
                            <a:srgbClr val="FFFFFF"/>
                          </a:solidFill>
                          <a:effectLst/>
                          <a:latin typeface="Calibri" panose="020F0502020204030204" pitchFamily="34" charset="0"/>
                        </a:rPr>
                        <a:t>5 min</a:t>
                      </a:r>
                    </a:p>
                  </a:txBody>
                  <a:tcPr marL="1116" marR="1116" marT="1116"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A89DB"/>
                    </a:solidFill>
                  </a:tcPr>
                </a:tc>
                <a:tc>
                  <a:txBody>
                    <a:bodyPr/>
                    <a:lstStyle/>
                    <a:p>
                      <a:pPr algn="l" rtl="0" fontAlgn="ctr"/>
                      <a:r>
                        <a:rPr lang="en-US" sz="2000" b="1" i="0" u="none" strike="noStrike" dirty="0">
                          <a:solidFill>
                            <a:schemeClr val="tx1"/>
                          </a:solidFill>
                          <a:effectLst/>
                          <a:latin typeface="Calibri" panose="020F0502020204030204" pitchFamily="34" charset="0"/>
                        </a:rPr>
                        <a:t>Overview of Ethiopia GAP Implementation</a:t>
                      </a:r>
                    </a:p>
                  </a:txBody>
                  <a:tcPr marL="1116" marR="1116" marT="1116"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DC5ED"/>
                    </a:solidFill>
                  </a:tcPr>
                </a:tc>
                <a:extLst>
                  <a:ext uri="{0D108BD9-81ED-4DB2-BD59-A6C34878D82A}">
                    <a16:rowId xmlns:a16="http://schemas.microsoft.com/office/drawing/2014/main" val="3427112567"/>
                  </a:ext>
                </a:extLst>
              </a:tr>
              <a:tr h="55011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000" b="1" i="0" u="none" strike="noStrike" dirty="0">
                          <a:solidFill>
                            <a:srgbClr val="FFFFFF"/>
                          </a:solidFill>
                          <a:effectLst/>
                          <a:latin typeface="Calibri" panose="020F0502020204030204" pitchFamily="34" charset="0"/>
                        </a:rPr>
                        <a:t>10 min</a:t>
                      </a: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89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Presentation: Ethiopia national action plan for integrating early detection and treatment of wasting</a:t>
                      </a:r>
                      <a:endParaRPr lang="en-US" sz="2000" kern="1200" dirty="0">
                        <a:solidFill>
                          <a:schemeClr val="dk1"/>
                        </a:solidFill>
                        <a:effectLst/>
                        <a:latin typeface="+mn-lt"/>
                        <a:ea typeface="+mn-ea"/>
                        <a:cs typeface="+mn-cs"/>
                      </a:endParaRP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EAF8"/>
                    </a:solidFill>
                  </a:tcPr>
                </a:tc>
                <a:extLst>
                  <a:ext uri="{0D108BD9-81ED-4DB2-BD59-A6C34878D82A}">
                    <a16:rowId xmlns:a16="http://schemas.microsoft.com/office/drawing/2014/main" val="301662043"/>
                  </a:ext>
                </a:extLst>
              </a:tr>
              <a:tr h="824674">
                <a:tc>
                  <a:txBody>
                    <a:bodyPr/>
                    <a:lstStyle/>
                    <a:p>
                      <a:pPr algn="ctr" rtl="0" fontAlgn="ctr"/>
                      <a:r>
                        <a:rPr lang="en-US" sz="2000" b="1" i="0" u="none" strike="noStrike" dirty="0">
                          <a:solidFill>
                            <a:srgbClr val="FFFFFF"/>
                          </a:solidFill>
                          <a:effectLst/>
                          <a:latin typeface="Calibri" panose="020F0502020204030204" pitchFamily="34" charset="0"/>
                        </a:rPr>
                        <a:t>10 min </a:t>
                      </a:r>
                    </a:p>
                  </a:txBody>
                  <a:tcPr marL="1116" marR="1116" marT="1116"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A89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Presentation: Ethiopia operational plan for the integration of early detection and treatment of wasting into routine health care services.</a:t>
                      </a:r>
                      <a:endParaRPr lang="en-US" sz="20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mn-lt"/>
                        <a:ea typeface="+mn-ea"/>
                        <a:cs typeface="+mn-cs"/>
                      </a:endParaRPr>
                    </a:p>
                  </a:txBody>
                  <a:tcPr marL="1116" marR="1116" marT="1116"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DC5ED"/>
                    </a:solidFill>
                  </a:tcPr>
                </a:tc>
                <a:extLst>
                  <a:ext uri="{0D108BD9-81ED-4DB2-BD59-A6C34878D82A}">
                    <a16:rowId xmlns:a16="http://schemas.microsoft.com/office/drawing/2014/main" val="4237796313"/>
                  </a:ext>
                </a:extLst>
              </a:tr>
              <a:tr h="335340">
                <a:tc row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000" b="1" i="0" u="none" strike="noStrike" dirty="0">
                          <a:solidFill>
                            <a:srgbClr val="FFFFFF"/>
                          </a:solidFill>
                          <a:effectLst/>
                          <a:latin typeface="Calibri" panose="020F0502020204030204" pitchFamily="34" charset="0"/>
                        </a:rPr>
                        <a:t>30 min</a:t>
                      </a: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89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dirty="0">
                          <a:effectLst/>
                        </a:rPr>
                        <a:t> </a:t>
                      </a:r>
                      <a:r>
                        <a:rPr lang="en-US" sz="2000" b="1" u="none" strike="noStrike" dirty="0">
                          <a:effectLst/>
                        </a:rPr>
                        <a:t>Panel discussion- call for action</a:t>
                      </a:r>
                      <a:endParaRPr lang="en-US" sz="2000" b="1" i="0" u="none" strike="noStrike" dirty="0">
                        <a:solidFill>
                          <a:srgbClr val="313233"/>
                        </a:solidFill>
                        <a:effectLst/>
                        <a:latin typeface="Calibri" panose="020F0502020204030204" pitchFamily="34" charset="0"/>
                      </a:endParaRP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458F">
                        <a:tint val="40000"/>
                      </a:srgbClr>
                    </a:solidFill>
                  </a:tcPr>
                </a:tc>
                <a:extLst>
                  <a:ext uri="{0D108BD9-81ED-4DB2-BD59-A6C34878D82A}">
                    <a16:rowId xmlns:a16="http://schemas.microsoft.com/office/drawing/2014/main" val="456267130"/>
                  </a:ext>
                </a:extLst>
              </a:tr>
              <a:tr h="286130">
                <a:tc vMerge="1">
                  <a:txBody>
                    <a:bodyPr/>
                    <a:lstStyle/>
                    <a:p>
                      <a:endParaRPr lang="en-US"/>
                    </a:p>
                  </a:txBody>
                  <a:tcPr/>
                </a:tc>
                <a:tc>
                  <a:txBody>
                    <a:bodyPr/>
                    <a:lstStyle/>
                    <a:p>
                      <a:pPr marL="457200" marR="0" lvl="0" indent="0" algn="l" defTabSz="914400" rtl="0" eaLnBrk="1" fontAlgn="ctr" latinLnBrk="0" hangingPunct="1">
                        <a:lnSpc>
                          <a:spcPct val="100000"/>
                        </a:lnSpc>
                        <a:spcBef>
                          <a:spcPts val="0"/>
                        </a:spcBef>
                        <a:spcAft>
                          <a:spcPts val="0"/>
                        </a:spcAft>
                        <a:buClr>
                          <a:srgbClr val="000000"/>
                        </a:buClr>
                        <a:buSzPts val="1000"/>
                        <a:buFont typeface="Calibri" panose="020F0502020204030204" pitchFamily="34" charset="0"/>
                        <a:buNone/>
                        <a:tabLst/>
                        <a:defRPr/>
                      </a:pPr>
                      <a:r>
                        <a:rPr lang="en-US" sz="2000" b="1" u="none" strike="noStrike" dirty="0">
                          <a:solidFill>
                            <a:srgbClr val="3A89DB"/>
                          </a:solidFill>
                          <a:effectLst/>
                        </a:rPr>
                        <a:t>Gelila Zewdu</a:t>
                      </a:r>
                      <a:r>
                        <a:rPr lang="en-US" sz="2000" b="0" u="none" strike="noStrike" dirty="0">
                          <a:solidFill>
                            <a:schemeClr val="tx1"/>
                          </a:solidFill>
                          <a:effectLst/>
                        </a:rPr>
                        <a:t>, </a:t>
                      </a:r>
                      <a:r>
                        <a:rPr lang="en-US" sz="2000" i="1" u="none" strike="noStrike" dirty="0">
                          <a:effectLst/>
                        </a:rPr>
                        <a:t>Senior Nutrition Advisory, MOH, Ethiopia </a:t>
                      </a:r>
                      <a:endParaRPr lang="en-US" sz="2000" b="0" i="1" u="none" strike="noStrike" dirty="0">
                        <a:solidFill>
                          <a:srgbClr val="000000"/>
                        </a:solidFill>
                        <a:effectLst/>
                        <a:latin typeface="Calibri" panose="020F0502020204030204" pitchFamily="34" charset="0"/>
                      </a:endParaRPr>
                    </a:p>
                  </a:txBody>
                  <a:tcPr marL="60278" marR="1116" marT="1116"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458F">
                        <a:tint val="20000"/>
                      </a:srgbClr>
                    </a:solidFill>
                  </a:tcPr>
                </a:tc>
                <a:extLst>
                  <a:ext uri="{0D108BD9-81ED-4DB2-BD59-A6C34878D82A}">
                    <a16:rowId xmlns:a16="http://schemas.microsoft.com/office/drawing/2014/main" val="337235698"/>
                  </a:ext>
                </a:extLst>
              </a:tr>
              <a:tr h="174423">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lvl="0" indent="0" algn="l" defTabSz="914400" rtl="0" eaLnBrk="1" fontAlgn="ctr" latinLnBrk="0" hangingPunct="1">
                        <a:lnSpc>
                          <a:spcPct val="100000"/>
                        </a:lnSpc>
                        <a:spcBef>
                          <a:spcPts val="0"/>
                        </a:spcBef>
                        <a:spcAft>
                          <a:spcPts val="0"/>
                        </a:spcAft>
                        <a:buClr>
                          <a:srgbClr val="000000"/>
                        </a:buClr>
                        <a:buSzPts val="1000"/>
                        <a:buFont typeface="Calibri" panose="020F0502020204030204" pitchFamily="34" charset="0"/>
                        <a:buNone/>
                        <a:tabLst/>
                        <a:defRPr/>
                      </a:pPr>
                      <a:r>
                        <a:rPr lang="en-US" sz="2000" b="1" u="none" strike="noStrike" kern="1200" dirty="0">
                          <a:solidFill>
                            <a:srgbClr val="3A89DB"/>
                          </a:solidFill>
                          <a:effectLst/>
                          <a:latin typeface="Calibri" panose="020F0502020204030204"/>
                          <a:ea typeface="+mn-ea"/>
                          <a:cs typeface="+mn-cs"/>
                        </a:rPr>
                        <a:t>Stanley Chitekwe</a:t>
                      </a:r>
                      <a:r>
                        <a:rPr lang="en-US" sz="2000" u="none" strike="noStrike" kern="1200" dirty="0">
                          <a:solidFill>
                            <a:schemeClr val="tx1"/>
                          </a:solidFill>
                          <a:effectLst/>
                          <a:latin typeface="Calibri" panose="020F0502020204030204"/>
                          <a:ea typeface="+mn-ea"/>
                          <a:cs typeface="+mn-cs"/>
                        </a:rPr>
                        <a:t>, </a:t>
                      </a:r>
                      <a:r>
                        <a:rPr lang="en-US" sz="2000" b="0" i="1" u="none" strike="noStrike" dirty="0">
                          <a:solidFill>
                            <a:srgbClr val="000000"/>
                          </a:solidFill>
                          <a:effectLst/>
                          <a:latin typeface="Calibri" panose="020F0502020204030204" pitchFamily="34" charset="0"/>
                        </a:rPr>
                        <a:t>Chief of Nutrition, UNICEF, Ethiopia</a:t>
                      </a:r>
                    </a:p>
                  </a:txBody>
                  <a:tcPr marL="60278"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458F">
                        <a:tint val="20000"/>
                      </a:srgbClr>
                    </a:solidFill>
                  </a:tcPr>
                </a:tc>
                <a:extLst>
                  <a:ext uri="{0D108BD9-81ED-4DB2-BD59-A6C34878D82A}">
                    <a16:rowId xmlns:a16="http://schemas.microsoft.com/office/drawing/2014/main" val="2307744285"/>
                  </a:ext>
                </a:extLst>
              </a:tr>
              <a:tr h="275561">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indent="0" algn="l" rtl="0" fontAlgn="ctr">
                        <a:buClr>
                          <a:srgbClr val="000000"/>
                        </a:buClr>
                        <a:buSzPts val="1000"/>
                        <a:buFont typeface="Calibri" panose="020F0502020204030204" pitchFamily="34" charset="0"/>
                        <a:buNone/>
                      </a:pPr>
                      <a:r>
                        <a:rPr lang="en-US" sz="2000" b="1" u="none" strike="noStrike" dirty="0">
                          <a:solidFill>
                            <a:srgbClr val="3A89DB"/>
                          </a:solidFill>
                          <a:effectLst/>
                        </a:rPr>
                        <a:t>Dr. Sisay Sinamo Boltena</a:t>
                      </a:r>
                      <a:r>
                        <a:rPr lang="en-US" sz="2000" u="none" strike="noStrike" dirty="0">
                          <a:effectLst/>
                        </a:rPr>
                        <a:t>, </a:t>
                      </a:r>
                      <a:r>
                        <a:rPr lang="en-US" sz="2000" i="1" u="none" strike="noStrike" dirty="0">
                          <a:effectLst/>
                        </a:rPr>
                        <a:t>Senior Programme Manager, Seqota Declaration, Federal Programme Delivery Unit, Ethiopia </a:t>
                      </a:r>
                      <a:endParaRPr lang="en-US" sz="2000" b="0" i="1" u="none" strike="noStrike" dirty="0">
                        <a:solidFill>
                          <a:srgbClr val="000000"/>
                        </a:solidFill>
                        <a:effectLst/>
                        <a:latin typeface="Calibri" panose="020F0502020204030204" pitchFamily="34" charset="0"/>
                      </a:endParaRPr>
                    </a:p>
                  </a:txBody>
                  <a:tcPr marL="60278"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458F">
                        <a:tint val="40000"/>
                      </a:srgbClr>
                    </a:solidFill>
                  </a:tcPr>
                </a:tc>
                <a:extLst>
                  <a:ext uri="{0D108BD9-81ED-4DB2-BD59-A6C34878D82A}">
                    <a16:rowId xmlns:a16="http://schemas.microsoft.com/office/drawing/2014/main" val="3352063309"/>
                  </a:ext>
                </a:extLst>
              </a:tr>
              <a:tr h="550117">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indent="0" algn="l" rtl="0" fontAlgn="ctr">
                        <a:buClr>
                          <a:srgbClr val="000000"/>
                        </a:buClr>
                        <a:buSzPts val="1000"/>
                        <a:buFont typeface="Calibri" panose="020F0502020204030204" pitchFamily="34" charset="0"/>
                        <a:buNone/>
                      </a:pPr>
                      <a:r>
                        <a:rPr lang="en-US" sz="2000" b="1" u="none" strike="noStrike" kern="1200" dirty="0">
                          <a:solidFill>
                            <a:srgbClr val="3A89DB"/>
                          </a:solidFill>
                          <a:effectLst/>
                          <a:latin typeface="+mn-lt"/>
                          <a:ea typeface="+mn-ea"/>
                          <a:cs typeface="+mn-cs"/>
                        </a:rPr>
                        <a:t>Muluneh Girma</a:t>
                      </a:r>
                      <a:r>
                        <a:rPr lang="en-US" sz="2000" u="none" strike="noStrike" dirty="0">
                          <a:effectLst/>
                        </a:rPr>
                        <a:t>, </a:t>
                      </a:r>
                      <a:r>
                        <a:rPr lang="en-US" sz="2000" i="1" u="none" strike="noStrike" dirty="0">
                          <a:effectLst/>
                        </a:rPr>
                        <a:t>Head of Department – Nutrition and Health, Action Against Hunger, Ethiopia</a:t>
                      </a:r>
                      <a:endParaRPr lang="en-US" sz="2000" b="0" i="1" u="none" strike="noStrike" dirty="0">
                        <a:solidFill>
                          <a:srgbClr val="000000"/>
                        </a:solidFill>
                        <a:effectLst/>
                        <a:latin typeface="Calibri" panose="020F0502020204030204" pitchFamily="34" charset="0"/>
                      </a:endParaRPr>
                    </a:p>
                  </a:txBody>
                  <a:tcPr marL="60278"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458F">
                        <a:tint val="20000"/>
                      </a:srgbClr>
                    </a:solidFill>
                  </a:tcPr>
                </a:tc>
                <a:extLst>
                  <a:ext uri="{0D108BD9-81ED-4DB2-BD59-A6C34878D82A}">
                    <a16:rowId xmlns:a16="http://schemas.microsoft.com/office/drawing/2014/main" val="2276505684"/>
                  </a:ext>
                </a:extLst>
              </a:tr>
              <a:tr h="2755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000" b="1" i="0" u="none" strike="noStrike" dirty="0">
                          <a:solidFill>
                            <a:srgbClr val="FFFFFF"/>
                          </a:solidFill>
                          <a:effectLst/>
                          <a:latin typeface="Calibri" panose="020F0502020204030204" pitchFamily="34" charset="0"/>
                        </a:rPr>
                        <a:t>20 min</a:t>
                      </a:r>
                    </a:p>
                  </a:txBody>
                  <a:tcPr marL="1116" marR="1116" marT="1116"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A89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b="1" i="0" u="none" strike="noStrike" dirty="0">
                          <a:solidFill>
                            <a:schemeClr val="tx1"/>
                          </a:solidFill>
                          <a:effectLst/>
                          <a:latin typeface="Calibri" panose="020F0502020204030204" pitchFamily="34" charset="0"/>
                        </a:rPr>
                        <a:t>Participant Q&amp;A</a:t>
                      </a:r>
                    </a:p>
                  </a:txBody>
                  <a:tcPr marL="1116" marR="1116" marT="1116"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5458F">
                        <a:tint val="40000"/>
                      </a:srgbClr>
                    </a:solidFill>
                  </a:tcPr>
                </a:tc>
                <a:extLst>
                  <a:ext uri="{0D108BD9-81ED-4DB2-BD59-A6C34878D82A}">
                    <a16:rowId xmlns:a16="http://schemas.microsoft.com/office/drawing/2014/main" val="2276722096"/>
                  </a:ext>
                </a:extLst>
              </a:tr>
              <a:tr h="3011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fontAlgn="ctr"/>
                      <a:r>
                        <a:rPr lang="en-US" sz="2000" b="1" i="0" u="none" strike="noStrike" dirty="0">
                          <a:solidFill>
                            <a:srgbClr val="FFFFFF"/>
                          </a:solidFill>
                          <a:effectLst/>
                          <a:latin typeface="Calibri" panose="020F0502020204030204" pitchFamily="34" charset="0"/>
                        </a:rPr>
                        <a:t>5 min</a:t>
                      </a: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89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2000" u="none" strike="noStrike" dirty="0">
                          <a:effectLst/>
                        </a:rPr>
                        <a:t> </a:t>
                      </a:r>
                      <a:r>
                        <a:rPr lang="en-US" sz="2000" b="1" u="none" strike="noStrike" dirty="0">
                          <a:effectLst/>
                        </a:rPr>
                        <a:t>Ways forward and closing remarks</a:t>
                      </a:r>
                      <a:endParaRPr lang="en-US" sz="2000" b="1" i="0" u="none" strike="noStrike" dirty="0">
                        <a:solidFill>
                          <a:srgbClr val="313233"/>
                        </a:solidFill>
                        <a:effectLst/>
                        <a:latin typeface="Calibri" panose="020F0502020204030204" pitchFamily="34" charset="0"/>
                      </a:endParaRPr>
                    </a:p>
                  </a:txBody>
                  <a:tcPr marL="1116" marR="1116" marT="111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458F">
                        <a:tint val="20000"/>
                      </a:srgbClr>
                    </a:solidFill>
                  </a:tcPr>
                </a:tc>
                <a:extLst>
                  <a:ext uri="{0D108BD9-81ED-4DB2-BD59-A6C34878D82A}">
                    <a16:rowId xmlns:a16="http://schemas.microsoft.com/office/drawing/2014/main" val="1330864151"/>
                  </a:ext>
                </a:extLst>
              </a:tr>
            </a:tbl>
          </a:graphicData>
        </a:graphic>
      </p:graphicFrame>
      <p:cxnSp>
        <p:nvCxnSpPr>
          <p:cNvPr id="12" name="Straight Connector 11">
            <a:extLst>
              <a:ext uri="{FF2B5EF4-FFF2-40B4-BE49-F238E27FC236}">
                <a16:creationId xmlns:a16="http://schemas.microsoft.com/office/drawing/2014/main" id="{1461412D-F076-D001-7BDD-CE132E6A063C}"/>
              </a:ext>
            </a:extLst>
          </p:cNvPr>
          <p:cNvCxnSpPr/>
          <p:nvPr/>
        </p:nvCxnSpPr>
        <p:spPr>
          <a:xfrm>
            <a:off x="838200" y="1321510"/>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35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89DB"/>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DB5CE04-1FB1-C1C7-1E53-626F82665946}"/>
              </a:ext>
            </a:extLst>
          </p:cNvPr>
          <p:cNvGraphicFramePr>
            <a:graphicFrameLocks noChangeAspect="1"/>
          </p:cNvGraphicFramePr>
          <p:nvPr>
            <p:custDataLst>
              <p:tags r:id="rId1"/>
            </p:custDataLst>
            <p:extLst>
              <p:ext uri="{D42A27DB-BD31-4B8C-83A1-F6EECF244321}">
                <p14:modId xmlns:p14="http://schemas.microsoft.com/office/powerpoint/2010/main" val="3983292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DB5CE04-1FB1-C1C7-1E53-626F826659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15665389-A094-9E8F-B8CB-1D4A8546EE57}"/>
              </a:ext>
            </a:extLst>
          </p:cNvPr>
          <p:cNvSpPr/>
          <p:nvPr/>
        </p:nvSpPr>
        <p:spPr>
          <a:xfrm>
            <a:off x="1402619" y="4353513"/>
            <a:ext cx="9548601" cy="1027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38C06F-E43C-857C-C3C8-BD7C57918489}"/>
              </a:ext>
            </a:extLst>
          </p:cNvPr>
          <p:cNvSpPr>
            <a:spLocks noGrp="1"/>
          </p:cNvSpPr>
          <p:nvPr>
            <p:ph type="title"/>
          </p:nvPr>
        </p:nvSpPr>
        <p:spPr>
          <a:xfrm>
            <a:off x="838199" y="2024180"/>
            <a:ext cx="10515600" cy="1150194"/>
          </a:xfrm>
        </p:spPr>
        <p:txBody>
          <a:bodyPr vert="horz"/>
          <a:lstStyle/>
          <a:p>
            <a:pPr algn="ctr"/>
            <a:r>
              <a:rPr lang="en-US" b="1" dirty="0">
                <a:solidFill>
                  <a:schemeClr val="bg1"/>
                </a:solidFill>
              </a:rPr>
              <a:t>Thank you for listening</a:t>
            </a:r>
          </a:p>
        </p:txBody>
      </p:sp>
      <p:sp>
        <p:nvSpPr>
          <p:cNvPr id="3" name="Text Placeholder 2">
            <a:extLst>
              <a:ext uri="{FF2B5EF4-FFF2-40B4-BE49-F238E27FC236}">
                <a16:creationId xmlns:a16="http://schemas.microsoft.com/office/drawing/2014/main" id="{31D2B4A2-AEF2-FC0F-ED52-820B8BAF47F2}"/>
              </a:ext>
            </a:extLst>
          </p:cNvPr>
          <p:cNvSpPr>
            <a:spLocks noGrp="1"/>
          </p:cNvSpPr>
          <p:nvPr>
            <p:ph type="body" idx="1"/>
          </p:nvPr>
        </p:nvSpPr>
        <p:spPr>
          <a:xfrm>
            <a:off x="919120" y="4631109"/>
            <a:ext cx="10515600" cy="1500187"/>
          </a:xfrm>
        </p:spPr>
        <p:txBody>
          <a:bodyPr>
            <a:normAutofit/>
          </a:bodyPr>
          <a:lstStyle/>
          <a:p>
            <a:pPr algn="ctr"/>
            <a:r>
              <a:rPr lang="en-US" sz="2800" dirty="0">
                <a:solidFill>
                  <a:schemeClr val="tx1"/>
                </a:solidFill>
              </a:rPr>
              <a:t>A big thank you to the members of the technical working group!</a:t>
            </a:r>
            <a:endParaRPr lang="en-US" sz="2800" dirty="0">
              <a:solidFill>
                <a:schemeClr val="tx1"/>
              </a:solidFill>
              <a:highlight>
                <a:srgbClr val="FFFF00"/>
              </a:highlight>
            </a:endParaRPr>
          </a:p>
        </p:txBody>
      </p:sp>
      <p:sp>
        <p:nvSpPr>
          <p:cNvPr id="4" name="Slide Number Placeholder 3">
            <a:extLst>
              <a:ext uri="{FF2B5EF4-FFF2-40B4-BE49-F238E27FC236}">
                <a16:creationId xmlns:a16="http://schemas.microsoft.com/office/drawing/2014/main" id="{457C9564-9637-7F45-49B0-B4CA7003638C}"/>
              </a:ext>
            </a:extLst>
          </p:cNvPr>
          <p:cNvSpPr>
            <a:spLocks noGrp="1"/>
          </p:cNvSpPr>
          <p:nvPr>
            <p:ph type="sldNum" sz="quarter" idx="12"/>
          </p:nvPr>
        </p:nvSpPr>
        <p:spPr/>
        <p:txBody>
          <a:bodyPr/>
          <a:lstStyle/>
          <a:p>
            <a:fld id="{1605A27B-6163-449E-8D45-BB90717F2667}" type="slidenum">
              <a:rPr lang="en-US" smtClean="0"/>
              <a:t>30</a:t>
            </a:fld>
            <a:endParaRPr lang="en-US" dirty="0"/>
          </a:p>
        </p:txBody>
      </p:sp>
    </p:spTree>
    <p:extLst>
      <p:ext uri="{BB962C8B-B14F-4D97-AF65-F5344CB8AC3E}">
        <p14:creationId xmlns:p14="http://schemas.microsoft.com/office/powerpoint/2010/main" val="324370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0BBF1-2736-07ED-7223-40103B0AD435}"/>
              </a:ext>
            </a:extLst>
          </p:cNvPr>
          <p:cNvSpPr>
            <a:spLocks noGrp="1"/>
          </p:cNvSpPr>
          <p:nvPr>
            <p:ph type="sldNum" sz="quarter" idx="12"/>
          </p:nvPr>
        </p:nvSpPr>
        <p:spPr/>
        <p:txBody>
          <a:bodyPr/>
          <a:lstStyle/>
          <a:p>
            <a:fld id="{1605A27B-6163-449E-8D45-BB90717F2667}" type="slidenum">
              <a:rPr lang="en-US" smtClean="0"/>
              <a:t>31</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7762118C-71E5-2D34-71EA-CDACAF88E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327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extLst>
              <p:ext uri="{D42A27DB-BD31-4B8C-83A1-F6EECF244321}">
                <p14:modId xmlns:p14="http://schemas.microsoft.com/office/powerpoint/2010/main" val="3237985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199" y="1"/>
            <a:ext cx="10846981" cy="1690688"/>
          </a:xfrm>
        </p:spPr>
        <p:txBody>
          <a:bodyPr vert="horz">
            <a:noAutofit/>
          </a:bodyPr>
          <a:lstStyle/>
          <a:p>
            <a:r>
              <a:rPr lang="en-US" sz="4300" b="1" dirty="0">
                <a:solidFill>
                  <a:srgbClr val="3A89DB"/>
                </a:solidFill>
              </a:rPr>
              <a:t>Process of developing the national integration plan</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32</a:t>
            </a:fld>
            <a:endParaRPr lang="en-US" dirty="0"/>
          </a:p>
        </p:txBody>
      </p:sp>
      <p:sp>
        <p:nvSpPr>
          <p:cNvPr id="4" name="Content Placeholder 3">
            <a:extLst>
              <a:ext uri="{FF2B5EF4-FFF2-40B4-BE49-F238E27FC236}">
                <a16:creationId xmlns:a16="http://schemas.microsoft.com/office/drawing/2014/main" id="{5E740A7C-7D6B-555C-6F95-112F6B30FE6A}"/>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800" dirty="0"/>
              <a:t>TWG was established and led the process</a:t>
            </a:r>
          </a:p>
          <a:p>
            <a:pPr marL="457200" indent="-457200">
              <a:buFont typeface="Arial" panose="020B0604020202020204" pitchFamily="34" charset="0"/>
              <a:buChar char="•"/>
            </a:pPr>
            <a:r>
              <a:rPr lang="en-US" sz="2800" dirty="0"/>
              <a:t>A rapid assessment was conducted to explore the success, major constraints and enablers to integrate early detection and treatment of child wasting into the routine health care system</a:t>
            </a:r>
          </a:p>
          <a:p>
            <a:pPr marL="457200" indent="-457200">
              <a:buFont typeface="Arial" panose="020B0604020202020204" pitchFamily="34" charset="0"/>
              <a:buChar char="•"/>
            </a:pPr>
            <a:r>
              <a:rPr lang="en-US" sz="2800" dirty="0"/>
              <a:t>Based on the findings, a set of integration actions that can help address the constraints developed.</a:t>
            </a:r>
          </a:p>
          <a:p>
            <a:pPr marL="457200" indent="-457200">
              <a:buFont typeface="Arial" panose="020B0604020202020204" pitchFamily="34" charset="0"/>
              <a:buChar char="•"/>
            </a:pPr>
            <a:r>
              <a:rPr lang="en-US" sz="2800" dirty="0"/>
              <a:t>The TWG reviewed the draft action in a workshop and amended as appropriate</a:t>
            </a:r>
          </a:p>
          <a:p>
            <a:pPr marL="457200" indent="-457200">
              <a:buFont typeface="Arial" panose="020B0604020202020204" pitchFamily="34" charset="0"/>
              <a:buChar char="•"/>
            </a:pPr>
            <a:r>
              <a:rPr lang="en-US" sz="2800" dirty="0"/>
              <a:t>The draft was then reviewed and adjusted several times by FMOH and TWG</a:t>
            </a:r>
          </a:p>
          <a:p>
            <a:pPr marL="457200" indent="-457200">
              <a:buFont typeface="Arial" panose="020B0604020202020204" pitchFamily="34" charset="0"/>
              <a:buChar char="•"/>
            </a:pPr>
            <a:r>
              <a:rPr lang="en-US" sz="2800" dirty="0"/>
              <a:t>The action plan was reviewed and was validated by regions representatives and partners</a:t>
            </a:r>
          </a:p>
          <a:p>
            <a:endParaRPr lang="en-US" dirty="0"/>
          </a:p>
        </p:txBody>
      </p:sp>
    </p:spTree>
    <p:extLst>
      <p:ext uri="{BB962C8B-B14F-4D97-AF65-F5344CB8AC3E}">
        <p14:creationId xmlns:p14="http://schemas.microsoft.com/office/powerpoint/2010/main" val="115892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extLst>
              <p:ext uri="{D42A27DB-BD31-4B8C-83A1-F6EECF244321}">
                <p14:modId xmlns:p14="http://schemas.microsoft.com/office/powerpoint/2010/main" val="352618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199" y="1"/>
            <a:ext cx="10846981" cy="1690688"/>
          </a:xfrm>
        </p:spPr>
        <p:txBody>
          <a:bodyPr vert="horz">
            <a:noAutofit/>
          </a:bodyPr>
          <a:lstStyle/>
          <a:p>
            <a:r>
              <a:rPr lang="en-US" sz="4300" b="1" dirty="0">
                <a:solidFill>
                  <a:srgbClr val="3A89DB"/>
                </a:solidFill>
              </a:rPr>
              <a:t>Reflections from the regional convening</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33</a:t>
            </a:fld>
            <a:endParaRPr lang="en-US" dirty="0"/>
          </a:p>
        </p:txBody>
      </p:sp>
      <p:sp>
        <p:nvSpPr>
          <p:cNvPr id="4" name="Content Placeholder 3">
            <a:extLst>
              <a:ext uri="{FF2B5EF4-FFF2-40B4-BE49-F238E27FC236}">
                <a16:creationId xmlns:a16="http://schemas.microsoft.com/office/drawing/2014/main" id="{8CE8C622-B852-B4C6-2A1D-67E49CAE5173}"/>
              </a:ext>
            </a:extLst>
          </p:cNvPr>
          <p:cNvSpPr>
            <a:spLocks noGrp="1"/>
          </p:cNvSpPr>
          <p:nvPr>
            <p:ph idx="1"/>
          </p:nvPr>
        </p:nvSpPr>
        <p:spPr/>
        <p:txBody>
          <a:bodyPr/>
          <a:lstStyle/>
          <a:p>
            <a:pPr marL="0" indent="0">
              <a:buNone/>
            </a:pPr>
            <a:r>
              <a:rPr lang="en-US" sz="2800" dirty="0"/>
              <a:t>Key highlights from the Regional Convening:</a:t>
            </a:r>
          </a:p>
          <a:p>
            <a:pPr marL="914400" lvl="1" indent="-457200">
              <a:buFont typeface="Arial" panose="020B0604020202020204" pitchFamily="34" charset="0"/>
              <a:buChar char="•"/>
            </a:pPr>
            <a:r>
              <a:rPr lang="en-US" sz="2800" dirty="0"/>
              <a:t>Regional focal points emphasized the need to take a holistic, integrated approach to scaling wasting treatment through PHC </a:t>
            </a:r>
          </a:p>
          <a:p>
            <a:pPr marL="914400" lvl="1" indent="-457200">
              <a:buFont typeface="Arial" panose="020B0604020202020204" pitchFamily="34" charset="0"/>
              <a:buChar char="•"/>
            </a:pPr>
            <a:r>
              <a:rPr lang="en-US" sz="2800" dirty="0"/>
              <a:t>Develop operational plan with detailed activities and budget</a:t>
            </a:r>
          </a:p>
          <a:p>
            <a:pPr marL="914400" lvl="1" indent="-457200">
              <a:buFont typeface="Arial" panose="020B0604020202020204" pitchFamily="34" charset="0"/>
              <a:buChar char="•"/>
            </a:pPr>
            <a:r>
              <a:rPr lang="en-US" sz="2800" dirty="0"/>
              <a:t>The operational plan should be part of annual planning and budgeting </a:t>
            </a:r>
          </a:p>
          <a:p>
            <a:pPr marL="914400" lvl="1" indent="-457200">
              <a:buFont typeface="Arial" panose="020B0604020202020204" pitchFamily="34" charset="0"/>
              <a:buChar char="•"/>
            </a:pPr>
            <a:r>
              <a:rPr lang="en-US" sz="2800" dirty="0"/>
              <a:t>Having a clearer view of all development activities and funding will help improve strategic planning </a:t>
            </a:r>
          </a:p>
          <a:p>
            <a:endParaRPr lang="en-US" dirty="0"/>
          </a:p>
        </p:txBody>
      </p:sp>
    </p:spTree>
    <p:extLst>
      <p:ext uri="{BB962C8B-B14F-4D97-AF65-F5344CB8AC3E}">
        <p14:creationId xmlns:p14="http://schemas.microsoft.com/office/powerpoint/2010/main" val="354205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extLst>
              <p:ext uri="{D42A27DB-BD31-4B8C-83A1-F6EECF244321}">
                <p14:modId xmlns:p14="http://schemas.microsoft.com/office/powerpoint/2010/main" val="145922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199" y="1"/>
            <a:ext cx="10846981" cy="1690688"/>
          </a:xfrm>
        </p:spPr>
        <p:txBody>
          <a:bodyPr vert="horz">
            <a:noAutofit/>
          </a:bodyPr>
          <a:lstStyle/>
          <a:p>
            <a:r>
              <a:rPr lang="en-US" sz="4300" b="1" dirty="0">
                <a:solidFill>
                  <a:srgbClr val="3A89DB"/>
                </a:solidFill>
              </a:rPr>
              <a:t>Based on the integration plan, an operational plan was developed for the next 2.5 years</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34</a:t>
            </a:fld>
            <a:endParaRPr lang="en-US" dirty="0"/>
          </a:p>
        </p:txBody>
      </p:sp>
      <p:sp>
        <p:nvSpPr>
          <p:cNvPr id="13" name="TextBox 12">
            <a:extLst>
              <a:ext uri="{FF2B5EF4-FFF2-40B4-BE49-F238E27FC236}">
                <a16:creationId xmlns:a16="http://schemas.microsoft.com/office/drawing/2014/main" id="{1A977FCB-C7BD-D008-F63D-617E9DEB80A6}"/>
              </a:ext>
            </a:extLst>
          </p:cNvPr>
          <p:cNvSpPr txBox="1"/>
          <p:nvPr/>
        </p:nvSpPr>
        <p:spPr>
          <a:xfrm>
            <a:off x="122343" y="1810909"/>
            <a:ext cx="2724912" cy="3662541"/>
          </a:xfrm>
          <a:prstGeom prst="rect">
            <a:avLst/>
          </a:prstGeom>
          <a:noFill/>
        </p:spPr>
        <p:txBody>
          <a:bodyPr wrap="square" rtlCol="0">
            <a:spAutoFit/>
          </a:bodyPr>
          <a:lstStyle/>
          <a:p>
            <a:r>
              <a:rPr lang="en-US" sz="2000" dirty="0"/>
              <a:t>The budget plan consists of:</a:t>
            </a:r>
          </a:p>
          <a:p>
            <a:pPr marL="914400" lvl="1" indent="-457200">
              <a:buFont typeface="Courier New" panose="02070309020205020404" pitchFamily="49" charset="0"/>
              <a:buChar char="o"/>
            </a:pPr>
            <a:r>
              <a:rPr lang="en-US" sz="1600" dirty="0"/>
              <a:t>prioritized health sector components and the proposed actions</a:t>
            </a:r>
          </a:p>
          <a:p>
            <a:pPr marL="914400" lvl="1" indent="-457200">
              <a:buFont typeface="Courier New" panose="02070309020205020404" pitchFamily="49" charset="0"/>
              <a:buChar char="o"/>
            </a:pPr>
            <a:r>
              <a:rPr lang="en-US" sz="1600" dirty="0"/>
              <a:t>assumptions for costing and costs for Ethiopian fiscal year 2015, 2016, 2017 (2023-2025)</a:t>
            </a:r>
          </a:p>
          <a:p>
            <a:pPr marL="914400" lvl="1" indent="-457200">
              <a:buFont typeface="Courier New" panose="02070309020205020404" pitchFamily="49" charset="0"/>
              <a:buChar char="o"/>
            </a:pPr>
            <a:r>
              <a:rPr lang="en-US" sz="1600" dirty="0"/>
              <a:t>cost by health sector component and total cost</a:t>
            </a:r>
          </a:p>
        </p:txBody>
      </p:sp>
      <p:sp>
        <p:nvSpPr>
          <p:cNvPr id="14" name="TextBox 13">
            <a:extLst>
              <a:ext uri="{FF2B5EF4-FFF2-40B4-BE49-F238E27FC236}">
                <a16:creationId xmlns:a16="http://schemas.microsoft.com/office/drawing/2014/main" id="{A4E3CFF4-7911-E75C-7D62-C13DB6E877FD}"/>
              </a:ext>
            </a:extLst>
          </p:cNvPr>
          <p:cNvSpPr txBox="1"/>
          <p:nvPr/>
        </p:nvSpPr>
        <p:spPr>
          <a:xfrm>
            <a:off x="5385505" y="4835876"/>
            <a:ext cx="5029733" cy="1200329"/>
          </a:xfrm>
          <a:prstGeom prst="rect">
            <a:avLst/>
          </a:prstGeom>
          <a:noFill/>
        </p:spPr>
        <p:txBody>
          <a:bodyPr wrap="square" rtlCol="0">
            <a:spAutoFit/>
          </a:bodyPr>
          <a:lstStyle/>
          <a:p>
            <a:r>
              <a:rPr lang="en-US" sz="2400" b="1" dirty="0">
                <a:solidFill>
                  <a:srgbClr val="0033CC"/>
                </a:solidFill>
              </a:rPr>
              <a:t>Estimated cost over the next 3 years: </a:t>
            </a:r>
          </a:p>
          <a:p>
            <a:pPr marL="342900" indent="-342900">
              <a:buFont typeface="Arial" panose="020B0604020202020204" pitchFamily="34" charset="0"/>
              <a:buChar char="•"/>
            </a:pPr>
            <a:r>
              <a:rPr lang="en-US" sz="2400" b="1" dirty="0">
                <a:solidFill>
                  <a:srgbClr val="0033CC"/>
                </a:solidFill>
              </a:rPr>
              <a:t>3.2 billion ETB</a:t>
            </a:r>
          </a:p>
          <a:p>
            <a:pPr marL="342900" indent="-342900">
              <a:buFont typeface="Arial" panose="020B0604020202020204" pitchFamily="34" charset="0"/>
              <a:buChar char="•"/>
            </a:pPr>
            <a:r>
              <a:rPr lang="en-US" sz="2400" b="1" dirty="0">
                <a:solidFill>
                  <a:srgbClr val="0033CC"/>
                </a:solidFill>
              </a:rPr>
              <a:t>$60 million USD</a:t>
            </a:r>
          </a:p>
        </p:txBody>
      </p:sp>
      <p:sp>
        <p:nvSpPr>
          <p:cNvPr id="4" name="Title 1">
            <a:extLst>
              <a:ext uri="{FF2B5EF4-FFF2-40B4-BE49-F238E27FC236}">
                <a16:creationId xmlns:a16="http://schemas.microsoft.com/office/drawing/2014/main" id="{2B6D9A10-28A8-80F4-0535-D2461D59CB2E}"/>
              </a:ext>
            </a:extLst>
          </p:cNvPr>
          <p:cNvSpPr txBox="1">
            <a:spLocks/>
          </p:cNvSpPr>
          <p:nvPr/>
        </p:nvSpPr>
        <p:spPr>
          <a:xfrm>
            <a:off x="4845729" y="1799082"/>
            <a:ext cx="5349831" cy="600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33CC"/>
                </a:solidFill>
                <a:highlight>
                  <a:srgbClr val="FFFF00"/>
                </a:highlight>
              </a:rPr>
              <a:t>Budget plan</a:t>
            </a:r>
          </a:p>
        </p:txBody>
      </p:sp>
      <p:pic>
        <p:nvPicPr>
          <p:cNvPr id="3" name="Picture 2">
            <a:extLst>
              <a:ext uri="{FF2B5EF4-FFF2-40B4-BE49-F238E27FC236}">
                <a16:creationId xmlns:a16="http://schemas.microsoft.com/office/drawing/2014/main" id="{DBD12FA7-7580-36B7-EF4F-AC08B8283F0E}"/>
              </a:ext>
            </a:extLst>
          </p:cNvPr>
          <p:cNvPicPr>
            <a:picLocks noChangeAspect="1"/>
          </p:cNvPicPr>
          <p:nvPr/>
        </p:nvPicPr>
        <p:blipFill>
          <a:blip r:embed="rId6"/>
          <a:stretch>
            <a:fillRect/>
          </a:stretch>
        </p:blipFill>
        <p:spPr>
          <a:xfrm>
            <a:off x="2865332" y="2448940"/>
            <a:ext cx="9245600" cy="2228850"/>
          </a:xfrm>
          <a:prstGeom prst="rect">
            <a:avLst/>
          </a:prstGeom>
        </p:spPr>
      </p:pic>
    </p:spTree>
    <p:extLst>
      <p:ext uri="{BB962C8B-B14F-4D97-AF65-F5344CB8AC3E}">
        <p14:creationId xmlns:p14="http://schemas.microsoft.com/office/powerpoint/2010/main" val="187003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F9386-10C8-1671-54FE-C93545C06405}"/>
              </a:ext>
            </a:extLst>
          </p:cNvPr>
          <p:cNvSpPr>
            <a:spLocks noGrp="1"/>
          </p:cNvSpPr>
          <p:nvPr>
            <p:ph type="sldNum" sz="quarter" idx="12"/>
          </p:nvPr>
        </p:nvSpPr>
        <p:spPr/>
        <p:txBody>
          <a:bodyPr/>
          <a:lstStyle/>
          <a:p>
            <a:fld id="{1605A27B-6163-449E-8D45-BB90717F2667}" type="slidenum">
              <a:rPr lang="en-US" smtClean="0"/>
              <a:t>35</a:t>
            </a:fld>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34354538-954A-18A8-7548-D6C21FCAD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6961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B9BB6-5375-ECEF-4B44-4B08E97B0868}"/>
              </a:ext>
            </a:extLst>
          </p:cNvPr>
          <p:cNvSpPr>
            <a:spLocks noGrp="1"/>
          </p:cNvSpPr>
          <p:nvPr>
            <p:ph type="sldNum" sz="quarter" idx="12"/>
          </p:nvPr>
        </p:nvSpPr>
        <p:spPr/>
        <p:txBody>
          <a:bodyPr/>
          <a:lstStyle/>
          <a:p>
            <a:fld id="{1605A27B-6163-449E-8D45-BB90717F2667}" type="slidenum">
              <a:rPr lang="en-US" smtClean="0"/>
              <a:t>36</a:t>
            </a:fld>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DF848AA6-688A-BEAB-A731-16D9427B1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240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82D175E-EF9B-466E-8CF5-2E160BD65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9" y="0"/>
            <a:ext cx="12192000" cy="6858000"/>
          </a:xfrm>
          <a:prstGeom prst="rect">
            <a:avLst/>
          </a:prstGeom>
        </p:spPr>
      </p:pic>
      <p:pic>
        <p:nvPicPr>
          <p:cNvPr id="8" name="Picture 7">
            <a:extLst>
              <a:ext uri="{FF2B5EF4-FFF2-40B4-BE49-F238E27FC236}">
                <a16:creationId xmlns:a16="http://schemas.microsoft.com/office/drawing/2014/main" id="{DE2728EE-C05B-60BF-69DC-71F485EA6E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9" y="5754569"/>
            <a:ext cx="800100" cy="800100"/>
          </a:xfrm>
          <a:prstGeom prst="rect">
            <a:avLst/>
          </a:prstGeom>
          <a:noFill/>
          <a:ln>
            <a:noFill/>
          </a:ln>
        </p:spPr>
      </p:pic>
      <p:sp>
        <p:nvSpPr>
          <p:cNvPr id="3" name="Title 2"/>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11" name="Picture 10">
            <a:extLst>
              <a:ext uri="{FF2B5EF4-FFF2-40B4-BE49-F238E27FC236}">
                <a16:creationId xmlns:a16="http://schemas.microsoft.com/office/drawing/2014/main" id="{282CF6DD-7FE8-4063-9551-1B7BBCE92A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765" y="516839"/>
            <a:ext cx="4542549" cy="5929997"/>
          </a:xfrm>
          <a:prstGeom prst="rect">
            <a:avLst/>
          </a:prstGeom>
        </p:spPr>
      </p:pic>
      <p:grpSp>
        <p:nvGrpSpPr>
          <p:cNvPr id="12" name="Group 11"/>
          <p:cNvGrpSpPr/>
          <p:nvPr/>
        </p:nvGrpSpPr>
        <p:grpSpPr>
          <a:xfrm>
            <a:off x="4635313" y="1226800"/>
            <a:ext cx="7305049" cy="3217609"/>
            <a:chOff x="-98703" y="0"/>
            <a:chExt cx="7229599" cy="3217609"/>
          </a:xfrm>
        </p:grpSpPr>
        <p:sp>
          <p:nvSpPr>
            <p:cNvPr id="13" name="Rounded Rectangle 12"/>
            <p:cNvSpPr/>
            <p:nvPr/>
          </p:nvSpPr>
          <p:spPr>
            <a:xfrm>
              <a:off x="3442" y="0"/>
              <a:ext cx="7043273" cy="3107227"/>
            </a:xfrm>
            <a:prstGeom prst="roundRect">
              <a:avLst>
                <a:gd name="adj" fmla="val 10000"/>
              </a:avLst>
            </a:prstGeom>
            <a:ln>
              <a:solidFill>
                <a:schemeClr val="accent1">
                  <a:lumMod val="40000"/>
                  <a:lumOff val="60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Rounded Rectangle 4"/>
            <p:cNvSpPr/>
            <p:nvPr/>
          </p:nvSpPr>
          <p:spPr>
            <a:xfrm>
              <a:off x="-98703" y="0"/>
              <a:ext cx="7229599" cy="3217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a:ln w="18415" cmpd="sng">
                    <a:solidFill>
                      <a:srgbClr val="FFFFFF"/>
                    </a:solidFill>
                    <a:prstDash val="solid"/>
                  </a:ln>
                  <a:solidFill>
                    <a:srgbClr val="FFFFFF"/>
                  </a:solidFill>
                  <a:effectLst>
                    <a:outerShdw blurRad="63500" dir="3600000" algn="tl" rotWithShape="0">
                      <a:srgbClr val="000000">
                        <a:alpha val="70000"/>
                      </a:srgbClr>
                    </a:outerShdw>
                  </a:effectLst>
                </a:rPr>
                <a:t>Integrated Measles SIA and Nutrition Services</a:t>
              </a:r>
            </a:p>
            <a:p>
              <a:pPr lvl="0" algn="ctr" defTabSz="2044700">
                <a:lnSpc>
                  <a:spcPct val="90000"/>
                </a:lnSpc>
                <a:spcBef>
                  <a:spcPct val="0"/>
                </a:spcBef>
                <a:spcAft>
                  <a:spcPct val="35000"/>
                </a:spcAft>
              </a:pPr>
              <a:r>
                <a:rPr lang="en-US" sz="4600" dirty="0">
                  <a:ln w="18415" cmpd="sng">
                    <a:solidFill>
                      <a:srgbClr val="FFFFFF"/>
                    </a:solidFill>
                    <a:prstDash val="solid"/>
                  </a:ln>
                  <a:solidFill>
                    <a:srgbClr val="FFFFFF"/>
                  </a:solidFill>
                  <a:effectLst>
                    <a:outerShdw blurRad="63500" dir="3600000" algn="tl" rotWithShape="0">
                      <a:srgbClr val="000000">
                        <a:alpha val="70000"/>
                      </a:srgbClr>
                    </a:outerShdw>
                  </a:effectLst>
                </a:rPr>
                <a:t>National Campaign</a:t>
              </a:r>
              <a:br>
                <a:rPr lang="en-US" sz="4600" kern="1200" dirty="0"/>
              </a:br>
              <a:endParaRPr lang="en-US" sz="4600" kern="1200" dirty="0"/>
            </a:p>
          </p:txBody>
        </p:sp>
      </p:grpSp>
      <p:sp>
        <p:nvSpPr>
          <p:cNvPr id="15" name="Subtitle 2">
            <a:extLst>
              <a:ext uri="{FF2B5EF4-FFF2-40B4-BE49-F238E27FC236}">
                <a16:creationId xmlns:a16="http://schemas.microsoft.com/office/drawing/2014/main" id="{A8E9CFF2-3777-4FF4-A759-8491175B0B7C}"/>
              </a:ext>
            </a:extLst>
          </p:cNvPr>
          <p:cNvSpPr txBox="1">
            <a:spLocks/>
          </p:cNvSpPr>
          <p:nvPr/>
        </p:nvSpPr>
        <p:spPr>
          <a:xfrm>
            <a:off x="5922653" y="5704097"/>
            <a:ext cx="6269347" cy="10214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tx1">
                  <a:lumMod val="85000"/>
                  <a:lumOff val="15000"/>
                </a:schemeClr>
              </a:solidFill>
            </a:endParaRPr>
          </a:p>
          <a:p>
            <a:r>
              <a:rPr lang="en-US" b="1" dirty="0">
                <a:solidFill>
                  <a:schemeClr val="tx1">
                    <a:lumMod val="85000"/>
                    <a:lumOff val="15000"/>
                  </a:schemeClr>
                </a:solidFill>
              </a:rPr>
              <a:t>March, 2023</a:t>
            </a:r>
          </a:p>
        </p:txBody>
      </p:sp>
    </p:spTree>
    <p:extLst>
      <p:ext uri="{BB962C8B-B14F-4D97-AF65-F5344CB8AC3E}">
        <p14:creationId xmlns:p14="http://schemas.microsoft.com/office/powerpoint/2010/main" val="152665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265" y="0"/>
          <a:ext cx="12191999" cy="925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nvPr>
        </p:nvGraphicFramePr>
        <p:xfrm>
          <a:off x="111640" y="850606"/>
          <a:ext cx="11924416" cy="59329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89055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
          <a:ext cx="12192000" cy="82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4428" y="871871"/>
            <a:ext cx="11940363" cy="5879804"/>
          </a:xfrm>
        </p:spPr>
        <p:txBody>
          <a:bodyPr>
            <a:normAutofit lnSpcReduction="10000"/>
          </a:bodyPr>
          <a:lstStyle/>
          <a:p>
            <a:pPr lvl="0"/>
            <a:r>
              <a:rPr lang="en-US" dirty="0"/>
              <a:t>Integration of nutrition interventions with measles SIA is the key strategy for improved </a:t>
            </a:r>
            <a:r>
              <a:rPr lang="en-US" b="1" dirty="0"/>
              <a:t>reach</a:t>
            </a:r>
            <a:r>
              <a:rPr lang="en-US" dirty="0"/>
              <a:t> and </a:t>
            </a:r>
            <a:r>
              <a:rPr lang="en-US" b="1" dirty="0"/>
              <a:t>coverage</a:t>
            </a:r>
            <a:r>
              <a:rPr lang="en-US" dirty="0"/>
              <a:t> of immunization and child nutrition services. </a:t>
            </a:r>
          </a:p>
          <a:p>
            <a:r>
              <a:rPr lang="en-US" dirty="0"/>
              <a:t>The integrated campaign planned to benefit both nutrition and immunization services by improving coverage, </a:t>
            </a:r>
            <a:r>
              <a:rPr lang="en-US" b="1" dirty="0"/>
              <a:t>tracing dropouts</a:t>
            </a:r>
            <a:r>
              <a:rPr lang="en-US" dirty="0"/>
              <a:t>, and </a:t>
            </a:r>
            <a:r>
              <a:rPr lang="en-US" b="1" dirty="0"/>
              <a:t>reach the unreached children </a:t>
            </a:r>
            <a:r>
              <a:rPr lang="en-US" dirty="0"/>
              <a:t>and accelerate the efforts for prevention of malnutrition and vaccine preventable diseases.</a:t>
            </a:r>
          </a:p>
          <a:p>
            <a:pPr lvl="0"/>
            <a:r>
              <a:rPr lang="en-US" dirty="0"/>
              <a:t>Nutrition services integrated are :</a:t>
            </a:r>
          </a:p>
          <a:p>
            <a:pPr lvl="1">
              <a:buFont typeface="Courier New" panose="02070309020205020404" pitchFamily="49" charset="0"/>
              <a:buChar char="o"/>
            </a:pPr>
            <a:r>
              <a:rPr lang="en-GB" b="1" dirty="0"/>
              <a:t>Screening for acute malnutrition</a:t>
            </a:r>
            <a:endParaRPr lang="en-US" b="1" dirty="0"/>
          </a:p>
          <a:p>
            <a:pPr lvl="1">
              <a:buFont typeface="Courier New" panose="02070309020205020404" pitchFamily="49" charset="0"/>
              <a:buChar char="o"/>
            </a:pPr>
            <a:r>
              <a:rPr lang="en-GB" b="1" dirty="0"/>
              <a:t>Vitamin A supplementation(6 -59 month)</a:t>
            </a:r>
            <a:endParaRPr lang="en-US" b="1" dirty="0"/>
          </a:p>
          <a:p>
            <a:pPr lvl="1">
              <a:buFont typeface="Courier New" panose="02070309020205020404" pitchFamily="49" charset="0"/>
              <a:buChar char="o"/>
            </a:pPr>
            <a:r>
              <a:rPr lang="en-GB" b="1" dirty="0"/>
              <a:t>Deworming(24 -59 month)</a:t>
            </a:r>
          </a:p>
          <a:p>
            <a:r>
              <a:rPr lang="en-US" dirty="0"/>
              <a:t>The </a:t>
            </a:r>
            <a:r>
              <a:rPr lang="en-US" b="1" dirty="0"/>
              <a:t>nationwide measles SIA </a:t>
            </a:r>
            <a:r>
              <a:rPr lang="en-US" dirty="0"/>
              <a:t>integrated with child nutrition services was planned to be conducted in 12 regional states targeted to reach more than 15 million children 0 to 59 months of age</a:t>
            </a:r>
          </a:p>
          <a:p>
            <a:r>
              <a:rPr lang="en-GB" dirty="0"/>
              <a:t>Campaign was conducted  starting from  December 22/2022 for 10 days </a:t>
            </a:r>
          </a:p>
          <a:p>
            <a:pPr lvl="0"/>
            <a:endParaRPr lang="en-US" dirty="0"/>
          </a:p>
          <a:p>
            <a:endParaRPr lang="en-US" dirty="0"/>
          </a:p>
        </p:txBody>
      </p:sp>
    </p:spTree>
    <p:extLst>
      <p:ext uri="{BB962C8B-B14F-4D97-AF65-F5344CB8AC3E}">
        <p14:creationId xmlns:p14="http://schemas.microsoft.com/office/powerpoint/2010/main" val="373703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61F1005-D10B-ECD6-4327-68CD2C3FBD6C}"/>
              </a:ext>
            </a:extLst>
          </p:cNvPr>
          <p:cNvGraphicFramePr>
            <a:graphicFrameLocks noChangeAspect="1"/>
          </p:cNvGraphicFramePr>
          <p:nvPr>
            <p:custDataLst>
              <p:tags r:id="rId1"/>
            </p:custDataLst>
            <p:extLst>
              <p:ext uri="{D42A27DB-BD31-4B8C-83A1-F6EECF244321}">
                <p14:modId xmlns:p14="http://schemas.microsoft.com/office/powerpoint/2010/main" val="3364417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61F1005-D10B-ECD6-4327-68CD2C3FBD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26F46BA-36A0-B378-374B-F491D7A12C3F}"/>
              </a:ext>
            </a:extLst>
          </p:cNvPr>
          <p:cNvSpPr>
            <a:spLocks noGrp="1"/>
          </p:cNvSpPr>
          <p:nvPr>
            <p:ph type="sldNum" sz="quarter" idx="12"/>
          </p:nvPr>
        </p:nvSpPr>
        <p:spPr/>
        <p:txBody>
          <a:bodyPr/>
          <a:lstStyle/>
          <a:p>
            <a:fld id="{1605A27B-6163-449E-8D45-BB90717F2667}" type="slidenum">
              <a:rPr lang="en-US" smtClean="0"/>
              <a:t>4</a:t>
            </a:fld>
            <a:endParaRPr lang="en-US" dirty="0"/>
          </a:p>
        </p:txBody>
      </p:sp>
      <p:sp>
        <p:nvSpPr>
          <p:cNvPr id="2" name="Title 1">
            <a:extLst>
              <a:ext uri="{FF2B5EF4-FFF2-40B4-BE49-F238E27FC236}">
                <a16:creationId xmlns:a16="http://schemas.microsoft.com/office/drawing/2014/main" id="{1138C6F1-91FF-F10E-AA5E-F68E21783C98}"/>
              </a:ext>
            </a:extLst>
          </p:cNvPr>
          <p:cNvSpPr>
            <a:spLocks noGrp="1"/>
          </p:cNvSpPr>
          <p:nvPr>
            <p:ph type="title" idx="4294967295"/>
          </p:nvPr>
        </p:nvSpPr>
        <p:spPr>
          <a:xfrm>
            <a:off x="0" y="365125"/>
            <a:ext cx="10515600" cy="1325563"/>
          </a:xfrm>
        </p:spPr>
        <p:txBody>
          <a:bodyPr vert="horz"/>
          <a:lstStyle/>
          <a:p>
            <a:r>
              <a:rPr lang="en-US" dirty="0"/>
              <a:t>Hiwot Intro</a:t>
            </a:r>
          </a:p>
        </p:txBody>
      </p:sp>
      <p:pic>
        <p:nvPicPr>
          <p:cNvPr id="5" name="Picture 4" descr="Graphical user interface, application&#10;&#10;Description automatically generated">
            <a:extLst>
              <a:ext uri="{FF2B5EF4-FFF2-40B4-BE49-F238E27FC236}">
                <a16:creationId xmlns:a16="http://schemas.microsoft.com/office/drawing/2014/main" id="{A1B02158-2BB8-54D0-8756-487C7CEA6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080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 y="1"/>
          <a:ext cx="12192001" cy="87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236131" y="1152304"/>
          <a:ext cx="11714864" cy="5095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4377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12192000" cy="776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106326" y="776178"/>
          <a:ext cx="12192000" cy="5721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7958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93637"/>
          <a:ext cx="12192000" cy="7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159488" y="1095153"/>
          <a:ext cx="11685182" cy="5316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6101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6582" y="98928"/>
          <a:ext cx="10667999" cy="1020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D765497-826E-5FD8-152D-84257247BBAD}"/>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6D4269E2-9DCC-2957-8CFD-D54373F71550}"/>
              </a:ext>
            </a:extLst>
          </p:cNvPr>
          <p:cNvPicPr>
            <a:picLocks noChangeAspect="1"/>
          </p:cNvPicPr>
          <p:nvPr/>
        </p:nvPicPr>
        <p:blipFill>
          <a:blip r:embed="rId7"/>
          <a:stretch>
            <a:fillRect/>
          </a:stretch>
        </p:blipFill>
        <p:spPr>
          <a:xfrm>
            <a:off x="177342" y="1973001"/>
            <a:ext cx="10668000" cy="4415110"/>
          </a:xfrm>
          <a:prstGeom prst="rect">
            <a:avLst/>
          </a:prstGeom>
        </p:spPr>
      </p:pic>
      <p:sp>
        <p:nvSpPr>
          <p:cNvPr id="4" name="Rectangle 3"/>
          <p:cNvSpPr/>
          <p:nvPr/>
        </p:nvSpPr>
        <p:spPr>
          <a:xfrm>
            <a:off x="39119" y="1332981"/>
            <a:ext cx="3433119" cy="523220"/>
          </a:xfrm>
          <a:prstGeom prst="rect">
            <a:avLst/>
          </a:prstGeom>
        </p:spPr>
        <p:txBody>
          <a:bodyPr wrap="none">
            <a:spAutoFit/>
          </a:bodyPr>
          <a:lstStyle/>
          <a:p>
            <a:r>
              <a:rPr lang="en-US" sz="2800" b="1" dirty="0"/>
              <a:t>Nutritional  Screening</a:t>
            </a:r>
          </a:p>
        </p:txBody>
      </p:sp>
    </p:spTree>
    <p:extLst>
      <p:ext uri="{BB962C8B-B14F-4D97-AF65-F5344CB8AC3E}">
        <p14:creationId xmlns:p14="http://schemas.microsoft.com/office/powerpoint/2010/main" val="346593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3392" y="0"/>
          <a:ext cx="12168608" cy="70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D765497-826E-5FD8-152D-84257247BBAD}"/>
              </a:ext>
            </a:extLst>
          </p:cNvPr>
          <p:cNvSpPr>
            <a:spLocks noGrp="1"/>
          </p:cNvSpPr>
          <p:nvPr>
            <p:ph idx="1"/>
          </p:nvPr>
        </p:nvSpPr>
        <p:spPr>
          <a:xfrm>
            <a:off x="1097280" y="2147958"/>
            <a:ext cx="10058400" cy="3760891"/>
          </a:xfrm>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205B085B-0646-BB48-EA15-A9175D2E8769}"/>
              </a:ext>
            </a:extLst>
          </p:cNvPr>
          <p:cNvPicPr>
            <a:picLocks noChangeAspect="1"/>
          </p:cNvPicPr>
          <p:nvPr/>
        </p:nvPicPr>
        <p:blipFill>
          <a:blip r:embed="rId7"/>
          <a:stretch>
            <a:fillRect/>
          </a:stretch>
        </p:blipFill>
        <p:spPr>
          <a:xfrm>
            <a:off x="246674" y="1335855"/>
            <a:ext cx="11135113" cy="5118107"/>
          </a:xfrm>
          <a:prstGeom prst="rect">
            <a:avLst/>
          </a:prstGeom>
        </p:spPr>
      </p:pic>
      <p:sp>
        <p:nvSpPr>
          <p:cNvPr id="4" name="Rectangle 3"/>
          <p:cNvSpPr/>
          <p:nvPr/>
        </p:nvSpPr>
        <p:spPr>
          <a:xfrm>
            <a:off x="81510" y="735050"/>
            <a:ext cx="6787123" cy="461665"/>
          </a:xfrm>
          <a:prstGeom prst="rect">
            <a:avLst/>
          </a:prstGeom>
        </p:spPr>
        <p:txBody>
          <a:bodyPr wrap="square">
            <a:spAutoFit/>
          </a:bodyPr>
          <a:lstStyle/>
          <a:p>
            <a:r>
              <a:rPr lang="en-US" sz="2400" b="1" dirty="0"/>
              <a:t>Vit- A and Deworming Performance </a:t>
            </a:r>
          </a:p>
        </p:txBody>
      </p:sp>
    </p:spTree>
    <p:extLst>
      <p:ext uri="{BB962C8B-B14F-4D97-AF65-F5344CB8AC3E}">
        <p14:creationId xmlns:p14="http://schemas.microsoft.com/office/powerpoint/2010/main" val="1320954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70184" y="142875"/>
            <a:ext cx="11931316" cy="6477000"/>
          </a:xfrm>
          <a:prstGeom prst="rect">
            <a:avLst/>
          </a:prstGeom>
          <a:ln>
            <a:solidFill>
              <a:schemeClr val="tx1"/>
            </a:solidFill>
          </a:ln>
        </p:spPr>
      </p:pic>
    </p:spTree>
    <p:extLst>
      <p:ext uri="{BB962C8B-B14F-4D97-AF65-F5344CB8AC3E}">
        <p14:creationId xmlns:p14="http://schemas.microsoft.com/office/powerpoint/2010/main" val="396732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
          <a:ext cx="12192000" cy="87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70D66B14-6208-C762-6908-2166FB249673}"/>
              </a:ext>
            </a:extLst>
          </p:cNvPr>
          <p:cNvSpPr>
            <a:spLocks noGrp="1"/>
          </p:cNvSpPr>
          <p:nvPr>
            <p:ph idx="1"/>
          </p:nvPr>
        </p:nvSpPr>
        <p:spPr>
          <a:xfrm>
            <a:off x="202904" y="1074553"/>
            <a:ext cx="11696700" cy="4800600"/>
          </a:xfrm>
        </p:spPr>
        <p:txBody>
          <a:bodyPr>
            <a:normAutofit/>
          </a:bodyPr>
          <a:lstStyle/>
          <a:p>
            <a:pPr>
              <a:lnSpc>
                <a:spcPct val="150000"/>
              </a:lnSpc>
              <a:buFont typeface="Wingdings" panose="05000000000000000000" pitchFamily="2" charset="2"/>
              <a:buChar char="§"/>
            </a:pPr>
            <a:r>
              <a:rPr lang="en-US" sz="2400" dirty="0"/>
              <a:t>Security Problem</a:t>
            </a:r>
          </a:p>
          <a:p>
            <a:pPr lvl="1">
              <a:lnSpc>
                <a:spcPct val="150000"/>
              </a:lnSpc>
            </a:pPr>
            <a:r>
              <a:rPr lang="en-US" sz="2400" dirty="0"/>
              <a:t>Benishangul Gumuz – 7 Woredas</a:t>
            </a:r>
          </a:p>
          <a:p>
            <a:pPr lvl="1">
              <a:lnSpc>
                <a:spcPct val="150000"/>
              </a:lnSpc>
            </a:pPr>
            <a:r>
              <a:rPr lang="en-US" sz="2400" dirty="0"/>
              <a:t>Oromia Region – 12 Woredas                               campaign cannot be performed</a:t>
            </a:r>
          </a:p>
          <a:p>
            <a:pPr>
              <a:lnSpc>
                <a:spcPct val="150000"/>
              </a:lnSpc>
              <a:buFont typeface="Wingdings" panose="05000000000000000000" pitchFamily="2" charset="2"/>
              <a:buChar char="§"/>
            </a:pPr>
            <a:r>
              <a:rPr lang="en-US" sz="2600" dirty="0"/>
              <a:t>Vit A shortages</a:t>
            </a:r>
          </a:p>
          <a:p>
            <a:pPr>
              <a:lnSpc>
                <a:spcPct val="150000"/>
              </a:lnSpc>
              <a:buFont typeface="Wingdings" panose="05000000000000000000" pitchFamily="2" charset="2"/>
              <a:buChar char="§"/>
            </a:pPr>
            <a:r>
              <a:rPr lang="en-US" sz="2600" dirty="0"/>
              <a:t>Target population issues </a:t>
            </a:r>
          </a:p>
          <a:p>
            <a:pPr>
              <a:lnSpc>
                <a:spcPct val="150000"/>
              </a:lnSpc>
              <a:buFont typeface="Wingdings" panose="05000000000000000000" pitchFamily="2" charset="2"/>
              <a:buChar char="§"/>
            </a:pPr>
            <a:r>
              <a:rPr lang="en-US" sz="2600" dirty="0"/>
              <a:t>Zero dose children identification_low</a:t>
            </a:r>
          </a:p>
        </p:txBody>
      </p:sp>
      <p:sp>
        <p:nvSpPr>
          <p:cNvPr id="6" name="Right Bracket 5">
            <a:extLst>
              <a:ext uri="{FF2B5EF4-FFF2-40B4-BE49-F238E27FC236}">
                <a16:creationId xmlns:a16="http://schemas.microsoft.com/office/drawing/2014/main" id="{84E35924-254B-B76E-02A0-B60BD77C477D}"/>
              </a:ext>
            </a:extLst>
          </p:cNvPr>
          <p:cNvSpPr/>
          <p:nvPr/>
        </p:nvSpPr>
        <p:spPr>
          <a:xfrm>
            <a:off x="6557246" y="2593010"/>
            <a:ext cx="111980" cy="107342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5024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32144" y="99312"/>
          <a:ext cx="10515600" cy="95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1"/>
            <p:extLst>
              <p:ext uri="{D42A27DB-BD31-4B8C-83A1-F6EECF244321}">
                <p14:modId xmlns:p14="http://schemas.microsoft.com/office/powerpoint/2010/main" val="2282207797"/>
              </p:ext>
            </p:extLst>
          </p:nvPr>
        </p:nvGraphicFramePr>
        <p:xfrm>
          <a:off x="318976" y="1286540"/>
          <a:ext cx="10706986" cy="4677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38344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02FAB0-073A-6BB3-46FA-B500DAFFC5F6}"/>
              </a:ext>
            </a:extLst>
          </p:cNvPr>
          <p:cNvSpPr/>
          <p:nvPr/>
        </p:nvSpPr>
        <p:spPr>
          <a:xfrm>
            <a:off x="2690191" y="1497496"/>
            <a:ext cx="6188766" cy="27829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dirty="0"/>
              <a:t>Thank you!</a:t>
            </a:r>
          </a:p>
        </p:txBody>
      </p:sp>
    </p:spTree>
    <p:extLst>
      <p:ext uri="{BB962C8B-B14F-4D97-AF65-F5344CB8AC3E}">
        <p14:creationId xmlns:p14="http://schemas.microsoft.com/office/powerpoint/2010/main" val="3537350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F069-3BBF-5EE7-0BC5-290F685AB0C5}"/>
              </a:ext>
            </a:extLst>
          </p:cNvPr>
          <p:cNvSpPr>
            <a:spLocks noGrp="1"/>
          </p:cNvSpPr>
          <p:nvPr>
            <p:ph type="sldNum" sz="quarter" idx="12"/>
          </p:nvPr>
        </p:nvSpPr>
        <p:spPr/>
        <p:txBody>
          <a:bodyPr/>
          <a:lstStyle/>
          <a:p>
            <a:fld id="{1605A27B-6163-449E-8D45-BB90717F2667}" type="slidenum">
              <a:rPr lang="en-US" smtClean="0"/>
              <a:t>49</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B9634B12-6E84-F384-EF46-E278FABDC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862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DEDADC-B78F-70DA-C514-8459752C9DB1}"/>
              </a:ext>
            </a:extLst>
          </p:cNvPr>
          <p:cNvSpPr>
            <a:spLocks noGrp="1"/>
          </p:cNvSpPr>
          <p:nvPr>
            <p:ph type="sldNum" sz="quarter" idx="12"/>
          </p:nvPr>
        </p:nvSpPr>
        <p:spPr/>
        <p:txBody>
          <a:bodyPr/>
          <a:lstStyle/>
          <a:p>
            <a:fld id="{1605A27B-6163-449E-8D45-BB90717F2667}" type="slidenum">
              <a:rPr lang="en-US" smtClean="0"/>
              <a:t>5</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14AF789-1C66-1168-8881-D520E47B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3842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0BC4-165B-4AF7-88E9-F82CC6D782FC}"/>
              </a:ext>
            </a:extLst>
          </p:cNvPr>
          <p:cNvSpPr>
            <a:spLocks noGrp="1"/>
          </p:cNvSpPr>
          <p:nvPr>
            <p:ph type="title"/>
          </p:nvPr>
        </p:nvSpPr>
        <p:spPr>
          <a:xfrm>
            <a:off x="200025" y="233363"/>
            <a:ext cx="10515600" cy="757238"/>
          </a:xfrm>
        </p:spPr>
        <p:txBody>
          <a:bodyPr/>
          <a:lstStyle/>
          <a:p>
            <a:r>
              <a:rPr lang="en-US" dirty="0">
                <a:solidFill>
                  <a:srgbClr val="00B0F0"/>
                </a:solidFill>
              </a:rPr>
              <a:t>Best practices and key lessons </a:t>
            </a:r>
          </a:p>
        </p:txBody>
      </p:sp>
      <p:sp>
        <p:nvSpPr>
          <p:cNvPr id="4" name="Content Placeholder 3">
            <a:extLst>
              <a:ext uri="{FF2B5EF4-FFF2-40B4-BE49-F238E27FC236}">
                <a16:creationId xmlns:a16="http://schemas.microsoft.com/office/drawing/2014/main" id="{650D0FD2-84B0-4A71-9EEF-19A0EEBE314C}"/>
              </a:ext>
            </a:extLst>
          </p:cNvPr>
          <p:cNvSpPr txBox="1">
            <a:spLocks noGrp="1"/>
          </p:cNvSpPr>
          <p:nvPr>
            <p:ph idx="1"/>
          </p:nvPr>
        </p:nvSpPr>
        <p:spPr>
          <a:xfrm>
            <a:off x="200024" y="1139825"/>
            <a:ext cx="11801476" cy="916854"/>
          </a:xfrm>
          <a:prstGeom prst="rect">
            <a:avLst/>
          </a:prstGeom>
          <a:solidFill>
            <a:srgbClr val="00B0F0"/>
          </a:solidFill>
        </p:spPr>
        <p:txBody>
          <a:bodyPr wrap="square">
            <a:spAutoFit/>
          </a:bodyPr>
          <a:lstStyle>
            <a:defPPr>
              <a:defRPr lang="en-US"/>
            </a:defPPr>
            <a:lvl1pPr marL="285750" indent="-285750" algn="just">
              <a:lnSpc>
                <a:spcPct val="115000"/>
              </a:lnSpc>
              <a:buFont typeface="Arial" panose="020B0604020202020204" pitchFamily="34" charset="0"/>
              <a:buChar char="•"/>
              <a:defRPr sz="1600">
                <a:effectLst/>
                <a:ea typeface="Arial" panose="020B0604020202020204" pitchFamily="34" charset="0"/>
              </a:defRPr>
            </a:lvl1pPr>
          </a:lstStyle>
          <a:p>
            <a:pPr marL="0" indent="0">
              <a:buNone/>
            </a:pPr>
            <a:r>
              <a:rPr lang="en-US" sz="2400" b="1" dirty="0">
                <a:solidFill>
                  <a:schemeClr val="bg1"/>
                </a:solidFill>
              </a:rPr>
              <a:t>Match Funding: T</a:t>
            </a:r>
            <a:r>
              <a:rPr lang="en-US" sz="2400" dirty="0">
                <a:solidFill>
                  <a:schemeClr val="bg1"/>
                </a:solidFill>
              </a:rPr>
              <a:t>he government of Ethiopia has committed to invest US$ 1.3 million per year for RUTF through a match funding mechanism total $2.6Million </a:t>
            </a:r>
          </a:p>
        </p:txBody>
      </p:sp>
      <p:sp>
        <p:nvSpPr>
          <p:cNvPr id="5" name="Content Placeholder 3">
            <a:extLst>
              <a:ext uri="{FF2B5EF4-FFF2-40B4-BE49-F238E27FC236}">
                <a16:creationId xmlns:a16="http://schemas.microsoft.com/office/drawing/2014/main" id="{CF970C07-F941-415E-902D-EC6BD946115C}"/>
              </a:ext>
            </a:extLst>
          </p:cNvPr>
          <p:cNvSpPr txBox="1">
            <a:spLocks/>
          </p:cNvSpPr>
          <p:nvPr/>
        </p:nvSpPr>
        <p:spPr>
          <a:xfrm>
            <a:off x="176762" y="4106753"/>
            <a:ext cx="11825340" cy="916854"/>
          </a:xfrm>
          <a:prstGeom prst="rect">
            <a:avLst/>
          </a:prstGeom>
          <a:solidFill>
            <a:srgbClr val="00B0F0"/>
          </a:solidFill>
        </p:spPr>
        <p:txBody>
          <a:bodyPr vert="horz" wrap="square" lIns="91440" tIns="45720" rIns="91440" bIns="45720" rtlCol="0" anchor="t">
            <a:spAutoFit/>
          </a:bodyPr>
          <a:lstStyle>
            <a:defPPr>
              <a:defRPr lang="en-US"/>
            </a:defPPr>
            <a:lvl1pPr marL="285750" indent="-285750" algn="just" defTabSz="914400" rtl="0" eaLnBrk="1" latinLnBrk="0" hangingPunct="1">
              <a:lnSpc>
                <a:spcPct val="115000"/>
              </a:lnSpc>
              <a:spcBef>
                <a:spcPts val="1000"/>
              </a:spcBef>
              <a:buFont typeface="Arial" panose="020B0604020202020204" pitchFamily="34" charset="0"/>
              <a:buChar char="•"/>
              <a:defRPr sz="1600" kern="1200">
                <a:solidFill>
                  <a:schemeClr val="tx1"/>
                </a:solidFill>
                <a:effectLst/>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Weekly Infographic </a:t>
            </a:r>
            <a:r>
              <a:rPr lang="en-US" sz="2400" dirty="0">
                <a:solidFill>
                  <a:schemeClr val="bg1"/>
                </a:solidFill>
              </a:rPr>
              <a:t>helped</a:t>
            </a:r>
            <a:r>
              <a:rPr lang="en-US" sz="2400" b="1" dirty="0">
                <a:solidFill>
                  <a:schemeClr val="bg1"/>
                </a:solidFill>
              </a:rPr>
              <a:t> </a:t>
            </a:r>
            <a:r>
              <a:rPr lang="en-US" sz="2400" dirty="0">
                <a:solidFill>
                  <a:schemeClr val="bg1"/>
                </a:solidFill>
              </a:rPr>
              <a:t>engage donors and management on response progress and challenges </a:t>
            </a:r>
          </a:p>
        </p:txBody>
      </p:sp>
      <p:sp>
        <p:nvSpPr>
          <p:cNvPr id="6" name="Content Placeholder 3">
            <a:extLst>
              <a:ext uri="{FF2B5EF4-FFF2-40B4-BE49-F238E27FC236}">
                <a16:creationId xmlns:a16="http://schemas.microsoft.com/office/drawing/2014/main" id="{72B42269-0712-4338-900B-2C6CBE1A26B9}"/>
              </a:ext>
            </a:extLst>
          </p:cNvPr>
          <p:cNvSpPr txBox="1">
            <a:spLocks/>
          </p:cNvSpPr>
          <p:nvPr/>
        </p:nvSpPr>
        <p:spPr>
          <a:xfrm>
            <a:off x="205559" y="3272270"/>
            <a:ext cx="11801475" cy="492122"/>
          </a:xfrm>
          <a:prstGeom prst="rect">
            <a:avLst/>
          </a:prstGeom>
          <a:solidFill>
            <a:srgbClr val="00B0F0"/>
          </a:solidFill>
        </p:spPr>
        <p:txBody>
          <a:bodyPr vert="horz" wrap="square" lIns="91440" tIns="45720" rIns="91440" bIns="45720" rtlCol="0" anchor="t">
            <a:spAutoFit/>
          </a:bodyPr>
          <a:lstStyle>
            <a:defPPr>
              <a:defRPr lang="en-US"/>
            </a:defPPr>
            <a:lvl1pPr marL="285750" indent="-285750" algn="just" defTabSz="914400" rtl="0" eaLnBrk="1" latinLnBrk="0" hangingPunct="1">
              <a:lnSpc>
                <a:spcPct val="115000"/>
              </a:lnSpc>
              <a:spcBef>
                <a:spcPts val="1000"/>
              </a:spcBef>
              <a:buFont typeface="Arial" panose="020B0604020202020204" pitchFamily="34" charset="0"/>
              <a:buChar char="•"/>
              <a:defRPr sz="1600" kern="1200">
                <a:solidFill>
                  <a:schemeClr val="tx1"/>
                </a:solidFill>
                <a:effectLst/>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Find and Treat Campaigns </a:t>
            </a:r>
            <a:r>
              <a:rPr lang="en-US" sz="2400" dirty="0">
                <a:solidFill>
                  <a:schemeClr val="bg1"/>
                </a:solidFill>
              </a:rPr>
              <a:t>Provided timely data for planning monitoring response. </a:t>
            </a:r>
            <a:endParaRPr lang="en-US" sz="2400" dirty="0">
              <a:solidFill>
                <a:schemeClr val="bg1"/>
              </a:solidFill>
              <a:cs typeface="Calibri" panose="020F0502020204030204"/>
            </a:endParaRPr>
          </a:p>
        </p:txBody>
      </p:sp>
      <p:sp>
        <p:nvSpPr>
          <p:cNvPr id="7" name="Content Placeholder 3">
            <a:extLst>
              <a:ext uri="{FF2B5EF4-FFF2-40B4-BE49-F238E27FC236}">
                <a16:creationId xmlns:a16="http://schemas.microsoft.com/office/drawing/2014/main" id="{83107326-7364-4019-8AF6-34AA73292B1D}"/>
              </a:ext>
            </a:extLst>
          </p:cNvPr>
          <p:cNvSpPr txBox="1">
            <a:spLocks/>
          </p:cNvSpPr>
          <p:nvPr/>
        </p:nvSpPr>
        <p:spPr>
          <a:xfrm>
            <a:off x="205559" y="2448084"/>
            <a:ext cx="11801475" cy="492122"/>
          </a:xfrm>
          <a:prstGeom prst="rect">
            <a:avLst/>
          </a:prstGeom>
          <a:solidFill>
            <a:srgbClr val="00B0F0"/>
          </a:solidFill>
        </p:spPr>
        <p:txBody>
          <a:bodyPr vert="horz" wrap="square" lIns="91440" tIns="45720" rIns="91440" bIns="45720" rtlCol="0" anchor="t">
            <a:spAutoFit/>
          </a:bodyPr>
          <a:lstStyle>
            <a:defPPr>
              <a:defRPr lang="en-US"/>
            </a:defPPr>
            <a:lvl1pPr marL="285750" indent="-285750" algn="just" defTabSz="914400" rtl="0" eaLnBrk="1" latinLnBrk="0" hangingPunct="1">
              <a:lnSpc>
                <a:spcPct val="115000"/>
              </a:lnSpc>
              <a:spcBef>
                <a:spcPts val="1000"/>
              </a:spcBef>
              <a:buFont typeface="Arial" panose="020B0604020202020204" pitchFamily="34" charset="0"/>
              <a:buChar char="•"/>
              <a:defRPr sz="1600" kern="1200">
                <a:solidFill>
                  <a:schemeClr val="tx1"/>
                </a:solidFill>
                <a:effectLst/>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VII Bridge Funding support from Supply Division and ESARO </a:t>
            </a:r>
            <a:r>
              <a:rPr lang="en-US" sz="2400" dirty="0">
                <a:solidFill>
                  <a:schemeClr val="bg1"/>
                </a:solidFill>
              </a:rPr>
              <a:t>ensured stable pipeline</a:t>
            </a:r>
          </a:p>
        </p:txBody>
      </p:sp>
      <p:pic>
        <p:nvPicPr>
          <p:cNvPr id="3" name="Picture 7">
            <a:extLst>
              <a:ext uri="{FF2B5EF4-FFF2-40B4-BE49-F238E27FC236}">
                <a16:creationId xmlns:a16="http://schemas.microsoft.com/office/drawing/2014/main" id="{EFE6AFEF-E79E-D71D-7FDD-41E433EB08F7}"/>
              </a:ext>
            </a:extLst>
          </p:cNvPr>
          <p:cNvPicPr>
            <a:picLocks noChangeAspect="1"/>
          </p:cNvPicPr>
          <p:nvPr/>
        </p:nvPicPr>
        <p:blipFill>
          <a:blip r:embed="rId2"/>
          <a:stretch>
            <a:fillRect/>
          </a:stretch>
        </p:blipFill>
        <p:spPr>
          <a:xfrm>
            <a:off x="-2059" y="5218198"/>
            <a:ext cx="11794523" cy="777359"/>
          </a:xfrm>
          <a:prstGeom prst="rect">
            <a:avLst/>
          </a:prstGeom>
        </p:spPr>
      </p:pic>
    </p:spTree>
    <p:extLst>
      <p:ext uri="{BB962C8B-B14F-4D97-AF65-F5344CB8AC3E}">
        <p14:creationId xmlns:p14="http://schemas.microsoft.com/office/powerpoint/2010/main" val="3923983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2BA7-2834-4D33-AD05-5DB14F44787F}"/>
              </a:ext>
            </a:extLst>
          </p:cNvPr>
          <p:cNvSpPr>
            <a:spLocks noGrp="1"/>
          </p:cNvSpPr>
          <p:nvPr>
            <p:ph type="title"/>
          </p:nvPr>
        </p:nvSpPr>
        <p:spPr>
          <a:xfrm>
            <a:off x="137984" y="117990"/>
            <a:ext cx="10515600" cy="625347"/>
          </a:xfrm>
        </p:spPr>
        <p:txBody>
          <a:bodyPr>
            <a:normAutofit fontScale="90000"/>
          </a:bodyPr>
          <a:lstStyle/>
          <a:p>
            <a:r>
              <a:rPr lang="en-US" dirty="0">
                <a:solidFill>
                  <a:srgbClr val="00B0F0"/>
                </a:solidFill>
              </a:rPr>
              <a:t>Challenges </a:t>
            </a:r>
          </a:p>
        </p:txBody>
      </p:sp>
      <p:sp>
        <p:nvSpPr>
          <p:cNvPr id="3" name="Content Placeholder 2">
            <a:extLst>
              <a:ext uri="{FF2B5EF4-FFF2-40B4-BE49-F238E27FC236}">
                <a16:creationId xmlns:a16="http://schemas.microsoft.com/office/drawing/2014/main" id="{E5EBBE49-174F-49A0-9CA5-5FF2DC6C86F6}"/>
              </a:ext>
            </a:extLst>
          </p:cNvPr>
          <p:cNvSpPr>
            <a:spLocks noGrp="1"/>
          </p:cNvSpPr>
          <p:nvPr>
            <p:ph idx="1"/>
          </p:nvPr>
        </p:nvSpPr>
        <p:spPr>
          <a:xfrm>
            <a:off x="15750" y="929761"/>
            <a:ext cx="11571132" cy="5695437"/>
          </a:xfrm>
        </p:spPr>
        <p:txBody>
          <a:bodyPr vert="horz" lIns="91440" tIns="45720" rIns="91440" bIns="45720" rtlCol="0" anchor="t">
            <a:normAutofit fontScale="92500" lnSpcReduction="10000"/>
          </a:bodyPr>
          <a:lstStyle/>
          <a:p>
            <a:pPr marL="742950" indent="-742950">
              <a:buFont typeface="+mj-lt"/>
              <a:buAutoNum type="arabicPeriod"/>
            </a:pPr>
            <a:r>
              <a:rPr lang="en-US" sz="4000" dirty="0">
                <a:cs typeface="Calibri"/>
              </a:rPr>
              <a:t>Local capacity for RUTF production meets only &lt;30% of national needs in 2022</a:t>
            </a:r>
          </a:p>
          <a:p>
            <a:pPr marL="742950" indent="-742950">
              <a:buAutoNum type="arabicPeriod"/>
            </a:pPr>
            <a:r>
              <a:rPr lang="en-US" sz="4000" dirty="0" err="1">
                <a:cs typeface="Calibri"/>
              </a:rPr>
              <a:t>Centres</a:t>
            </a:r>
            <a:r>
              <a:rPr lang="en-US" sz="4000" dirty="0">
                <a:ea typeface="+mn-lt"/>
                <a:cs typeface="+mn-lt"/>
              </a:rPr>
              <a:t> of excellence on resilience lacking and therefore need for effective and evidenced-based models on Resilience</a:t>
            </a:r>
            <a:endParaRPr lang="en-US" sz="4000" dirty="0">
              <a:cs typeface="Calibri"/>
            </a:endParaRPr>
          </a:p>
          <a:p>
            <a:pPr marL="742950" indent="-742950">
              <a:buAutoNum type="arabicPeriod"/>
            </a:pPr>
            <a:r>
              <a:rPr lang="en-US" sz="4000" dirty="0">
                <a:cs typeface="Calibri"/>
              </a:rPr>
              <a:t>In view of SQLNS pipeline constraints, there is need to accelerate food systems/egg powder production </a:t>
            </a:r>
          </a:p>
          <a:p>
            <a:pPr marL="742950" indent="-742950">
              <a:buAutoNum type="arabicPeriod"/>
            </a:pPr>
            <a:r>
              <a:rPr lang="en-US" sz="4000" dirty="0">
                <a:cs typeface="Calibri"/>
              </a:rPr>
              <a:t>Leverage government </a:t>
            </a:r>
            <a:r>
              <a:rPr lang="en-US" sz="4000" b="1" dirty="0">
                <a:cs typeface="Calibri"/>
              </a:rPr>
              <a:t>$$</a:t>
            </a:r>
            <a:r>
              <a:rPr lang="en-US" sz="4000" dirty="0">
                <a:cs typeface="Calibri"/>
              </a:rPr>
              <a:t> investment in RUTF to reposition wasting strategically within </a:t>
            </a:r>
            <a:r>
              <a:rPr lang="en-US" sz="4000" dirty="0">
                <a:ea typeface="+mn-lt"/>
                <a:cs typeface="+mn-lt"/>
              </a:rPr>
              <a:t>ECD</a:t>
            </a:r>
            <a:r>
              <a:rPr lang="en-US" sz="4000" dirty="0">
                <a:cs typeface="Calibri"/>
              </a:rPr>
              <a:t> to unlock predictable funding from HDPF, UNSDAF (an elevation from OCHA/HNO/HRP)</a:t>
            </a:r>
          </a:p>
          <a:p>
            <a:pPr marL="0" indent="0">
              <a:buNone/>
            </a:pPr>
            <a:endParaRPr lang="en-US" sz="4000" dirty="0">
              <a:cs typeface="Calibri"/>
            </a:endParaRPr>
          </a:p>
          <a:p>
            <a:pPr marL="742950" indent="-742950">
              <a:buAutoNum type="arabicPeriod"/>
            </a:pPr>
            <a:endParaRPr lang="en-US" sz="4000" dirty="0">
              <a:cs typeface="Calibri"/>
            </a:endParaRPr>
          </a:p>
          <a:p>
            <a:pPr marL="742950" indent="-742950">
              <a:buAutoNum type="arabicPeriod"/>
            </a:pPr>
            <a:endParaRPr lang="en-US" sz="4000" dirty="0">
              <a:cs typeface="Calibri"/>
            </a:endParaRPr>
          </a:p>
        </p:txBody>
      </p:sp>
    </p:spTree>
    <p:extLst>
      <p:ext uri="{BB962C8B-B14F-4D97-AF65-F5344CB8AC3E}">
        <p14:creationId xmlns:p14="http://schemas.microsoft.com/office/powerpoint/2010/main" val="813754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725E33-2EE8-EA90-0671-B3C1CF16B687}"/>
              </a:ext>
            </a:extLst>
          </p:cNvPr>
          <p:cNvSpPr>
            <a:spLocks noGrp="1"/>
          </p:cNvSpPr>
          <p:nvPr>
            <p:ph type="sldNum" sz="quarter" idx="12"/>
          </p:nvPr>
        </p:nvSpPr>
        <p:spPr/>
        <p:txBody>
          <a:bodyPr/>
          <a:lstStyle/>
          <a:p>
            <a:fld id="{1605A27B-6163-449E-8D45-BB90717F2667}" type="slidenum">
              <a:rPr lang="en-US" smtClean="0"/>
              <a:t>52</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F86A91F7-B4C9-0DD9-02A7-5954D525A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095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B4AAE-87D9-FB0D-2046-CB288E2CA84C}"/>
              </a:ext>
            </a:extLst>
          </p:cNvPr>
          <p:cNvSpPr>
            <a:spLocks noGrp="1"/>
          </p:cNvSpPr>
          <p:nvPr>
            <p:ph type="sldNum" sz="quarter" idx="12"/>
          </p:nvPr>
        </p:nvSpPr>
        <p:spPr/>
        <p:txBody>
          <a:bodyPr/>
          <a:lstStyle/>
          <a:p>
            <a:fld id="{1605A27B-6163-449E-8D45-BB90717F2667}" type="slidenum">
              <a:rPr lang="en-US" smtClean="0"/>
              <a:t>53</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05732CC0-257A-10CC-3B8F-2BC2F3A39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3965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52042" y="1699532"/>
            <a:ext cx="10559914" cy="1405095"/>
          </a:xfrm>
          <a:prstGeom prst="rect">
            <a:avLst/>
          </a:prstGeom>
        </p:spPr>
        <p:txBody>
          <a:bodyPr/>
          <a:lstStyle>
            <a:lvl1pPr>
              <a:defRPr sz="4000" b="0" i="0">
                <a:latin typeface="Gill Sans MT"/>
                <a:cs typeface="Gill Sans MT"/>
              </a:defRPr>
            </a:lvl1pPr>
          </a:lstStyle>
          <a:p>
            <a:pPr algn="ctr">
              <a:defRPr/>
            </a:pPr>
            <a:r>
              <a:rPr lang="en-US" sz="3200" b="1" dirty="0">
                <a:solidFill>
                  <a:schemeClr val="accent1"/>
                </a:solidFill>
                <a:latin typeface="+mn-lt"/>
                <a:ea typeface="+mj-ea"/>
                <a:cs typeface="Gill Sans MT Std Light"/>
              </a:rPr>
              <a:t>Successful ways to scale-up services for both the </a:t>
            </a:r>
            <a:r>
              <a:rPr lang="en-US" sz="3200" b="1" dirty="0">
                <a:solidFill>
                  <a:schemeClr val="accent6"/>
                </a:solidFill>
                <a:latin typeface="+mn-lt"/>
                <a:cs typeface="+mn-cs"/>
              </a:rPr>
              <a:t>prevention</a:t>
            </a:r>
            <a:r>
              <a:rPr lang="en-US" sz="3200" dirty="0">
                <a:latin typeface="+mn-lt"/>
                <a:cs typeface="+mn-cs"/>
              </a:rPr>
              <a:t> </a:t>
            </a:r>
            <a:r>
              <a:rPr lang="en-US" sz="3200" b="1" dirty="0">
                <a:solidFill>
                  <a:schemeClr val="accent1"/>
                </a:solidFill>
                <a:latin typeface="+mn-lt"/>
                <a:ea typeface="+mj-ea"/>
                <a:cs typeface="Gill Sans MT Std Light"/>
              </a:rPr>
              <a:t>and</a:t>
            </a:r>
            <a:r>
              <a:rPr lang="en-US" sz="3200" dirty="0">
                <a:latin typeface="+mn-lt"/>
                <a:cs typeface="+mn-cs"/>
              </a:rPr>
              <a:t> </a:t>
            </a:r>
            <a:r>
              <a:rPr lang="en-US" sz="3200" b="1" dirty="0">
                <a:solidFill>
                  <a:schemeClr val="accent6"/>
                </a:solidFill>
                <a:latin typeface="+mn-lt"/>
                <a:cs typeface="+mn-cs"/>
              </a:rPr>
              <a:t>treatment</a:t>
            </a:r>
            <a:r>
              <a:rPr lang="en-US" sz="3200" dirty="0">
                <a:latin typeface="+mn-lt"/>
                <a:cs typeface="+mn-cs"/>
              </a:rPr>
              <a:t> </a:t>
            </a:r>
            <a:r>
              <a:rPr lang="en-US" sz="3200" b="1" dirty="0">
                <a:solidFill>
                  <a:schemeClr val="accent1"/>
                </a:solidFill>
                <a:latin typeface="+mn-lt"/>
                <a:ea typeface="+mj-ea"/>
                <a:cs typeface="Gill Sans MT Std Light"/>
              </a:rPr>
              <a:t>of child wasting:  </a:t>
            </a:r>
          </a:p>
          <a:p>
            <a:pPr algn="ctr">
              <a:defRPr/>
            </a:pPr>
            <a:r>
              <a:rPr lang="en-US" sz="3200" b="1" dirty="0">
                <a:solidFill>
                  <a:schemeClr val="accent5"/>
                </a:solidFill>
                <a:latin typeface="+mn-lt"/>
                <a:ea typeface="+mj-ea"/>
                <a:cs typeface="Gill Sans MT Std Light"/>
              </a:rPr>
              <a:t>  </a:t>
            </a:r>
          </a:p>
          <a:p>
            <a:pPr algn="ctr" fontAlgn="auto">
              <a:spcAft>
                <a:spcPts val="0"/>
              </a:spcAft>
              <a:defRPr/>
            </a:pPr>
            <a:endParaRPr lang="en-US" sz="3200" b="1" dirty="0">
              <a:solidFill>
                <a:srgbClr val="0070C0"/>
              </a:solidFill>
              <a:latin typeface="+mn-lt"/>
              <a:ea typeface="+mj-ea"/>
              <a:cs typeface="Gill Sans MT Std Light"/>
            </a:endParaRPr>
          </a:p>
        </p:txBody>
      </p:sp>
      <p:sp>
        <p:nvSpPr>
          <p:cNvPr id="5" name="Title 1"/>
          <p:cNvSpPr txBox="1">
            <a:spLocks/>
          </p:cNvSpPr>
          <p:nvPr/>
        </p:nvSpPr>
        <p:spPr>
          <a:xfrm>
            <a:off x="1724612" y="4191578"/>
            <a:ext cx="8562388" cy="1027993"/>
          </a:xfrm>
          <a:prstGeom prst="rect">
            <a:avLst/>
          </a:prstGeom>
        </p:spPr>
        <p:txBody>
          <a:bodyPr>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a:lstStyle>
          <a:p>
            <a:pPr>
              <a:defRPr/>
            </a:pPr>
            <a:endParaRPr lang="en-GB" sz="2000" b="1" i="1" dirty="0">
              <a:solidFill>
                <a:schemeClr val="accent6"/>
              </a:solidFill>
              <a:latin typeface="+mn-lt"/>
            </a:endParaRPr>
          </a:p>
        </p:txBody>
      </p:sp>
      <p:sp>
        <p:nvSpPr>
          <p:cNvPr id="7" name="Title 1"/>
          <p:cNvSpPr txBox="1">
            <a:spLocks/>
          </p:cNvSpPr>
          <p:nvPr/>
        </p:nvSpPr>
        <p:spPr>
          <a:xfrm>
            <a:off x="7389530" y="5514502"/>
            <a:ext cx="4497670" cy="750094"/>
          </a:xfrm>
          <a:prstGeom prst="rect">
            <a:avLst/>
          </a:prstGeom>
        </p:spPr>
        <p:txBody>
          <a:bodyPr/>
          <a:lstStyle>
            <a:lvl1pPr>
              <a:defRPr sz="4000" b="0" i="0">
                <a:latin typeface="Gill Sans MT"/>
                <a:cs typeface="Gill Sans MT"/>
              </a:defRPr>
            </a:lvl1pPr>
          </a:lstStyle>
          <a:p>
            <a:pPr algn="r" fontAlgn="auto">
              <a:spcAft>
                <a:spcPts val="0"/>
              </a:spcAft>
              <a:defRPr/>
            </a:pPr>
            <a:endParaRPr lang="en-US" sz="1700" dirty="0">
              <a:latin typeface="+mn-lt"/>
              <a:ea typeface="+mj-ea"/>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7174" y="106939"/>
            <a:ext cx="1680026"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12655" y="4511685"/>
            <a:ext cx="6096000" cy="707886"/>
          </a:xfrm>
          <a:prstGeom prst="rect">
            <a:avLst/>
          </a:prstGeom>
        </p:spPr>
        <p:txBody>
          <a:bodyPr>
            <a:spAutoFit/>
          </a:bodyPr>
          <a:lstStyle/>
          <a:p>
            <a:pPr algn="ctr">
              <a:defRPr/>
            </a:pPr>
            <a:r>
              <a:rPr lang="en-US" sz="2000" b="1" dirty="0">
                <a:solidFill>
                  <a:schemeClr val="accent1"/>
                </a:solidFill>
                <a:ea typeface="+mj-ea"/>
                <a:cs typeface="Gill Sans MT Std Light"/>
              </a:rPr>
              <a:t>Action Against Hunger </a:t>
            </a:r>
          </a:p>
          <a:p>
            <a:pPr algn="ctr">
              <a:defRPr/>
            </a:pPr>
            <a:r>
              <a:rPr lang="en-US" sz="2000" b="1" dirty="0">
                <a:solidFill>
                  <a:schemeClr val="accent1"/>
                </a:solidFill>
                <a:ea typeface="+mj-ea"/>
                <a:cs typeface="Gill Sans MT Std Light"/>
              </a:rPr>
              <a:t>March 23, 2023</a:t>
            </a:r>
          </a:p>
        </p:txBody>
      </p:sp>
    </p:spTree>
    <p:extLst>
      <p:ext uri="{BB962C8B-B14F-4D97-AF65-F5344CB8AC3E}">
        <p14:creationId xmlns:p14="http://schemas.microsoft.com/office/powerpoint/2010/main" val="1249973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800"/>
            <a:ext cx="10515600" cy="546856"/>
          </a:xfrm>
        </p:spPr>
        <p:txBody>
          <a:bodyPr>
            <a:normAutofit/>
          </a:bodyPr>
          <a:lstStyle/>
          <a:p>
            <a:r>
              <a:rPr lang="en-US" sz="2400" b="1" dirty="0">
                <a:solidFill>
                  <a:schemeClr val="accent1"/>
                </a:solidFill>
                <a:latin typeface="+mn-lt"/>
                <a:cs typeface="Gill Sans MT Std Light"/>
              </a:rPr>
              <a:t>Action Against Hunger Operational Presence in Ethiopia. </a:t>
            </a:r>
          </a:p>
        </p:txBody>
      </p:sp>
      <p:pic>
        <p:nvPicPr>
          <p:cNvPr id="4" name="Picture 3" descr="Map&#10;&#10;Description automatically generated">
            <a:extLst>
              <a:ext uri="{FF2B5EF4-FFF2-40B4-BE49-F238E27FC236}">
                <a16:creationId xmlns:a16="http://schemas.microsoft.com/office/drawing/2014/main" id="{19FB0AB3-510F-BC49-FE10-873A1A389376}"/>
              </a:ext>
            </a:extLst>
          </p:cNvPr>
          <p:cNvPicPr>
            <a:picLocks noChangeAspect="1"/>
          </p:cNvPicPr>
          <p:nvPr/>
        </p:nvPicPr>
        <p:blipFill>
          <a:blip r:embed="rId2"/>
          <a:stretch>
            <a:fillRect/>
          </a:stretch>
        </p:blipFill>
        <p:spPr>
          <a:xfrm>
            <a:off x="838200" y="1041400"/>
            <a:ext cx="5308600" cy="4099857"/>
          </a:xfrm>
          <a:prstGeom prst="rect">
            <a:avLst/>
          </a:prstGeom>
        </p:spPr>
      </p:pic>
      <p:graphicFrame>
        <p:nvGraphicFramePr>
          <p:cNvPr id="5" name="Table 4">
            <a:extLst>
              <a:ext uri="{FF2B5EF4-FFF2-40B4-BE49-F238E27FC236}">
                <a16:creationId xmlns:a16="http://schemas.microsoft.com/office/drawing/2014/main" id="{23BC78B6-2766-44E2-1362-8B36614E3583}"/>
              </a:ext>
            </a:extLst>
          </p:cNvPr>
          <p:cNvGraphicFramePr>
            <a:graphicFrameLocks noGrp="1"/>
          </p:cNvGraphicFramePr>
          <p:nvPr>
            <p:extLst>
              <p:ext uri="{D42A27DB-BD31-4B8C-83A1-F6EECF244321}">
                <p14:modId xmlns:p14="http://schemas.microsoft.com/office/powerpoint/2010/main" val="3506086424"/>
              </p:ext>
            </p:extLst>
          </p:nvPr>
        </p:nvGraphicFramePr>
        <p:xfrm>
          <a:off x="912509" y="5191698"/>
          <a:ext cx="5145391" cy="932688"/>
        </p:xfrm>
        <a:graphic>
          <a:graphicData uri="http://schemas.openxmlformats.org/drawingml/2006/table">
            <a:tbl>
              <a:tblPr firstRow="1" bandRow="1">
                <a:tableStyleId>{2A488322-F2BA-4B5B-9748-0D474271808F}</a:tableStyleId>
              </a:tblPr>
              <a:tblGrid>
                <a:gridCol w="1557157">
                  <a:extLst>
                    <a:ext uri="{9D8B030D-6E8A-4147-A177-3AD203B41FA5}">
                      <a16:colId xmlns:a16="http://schemas.microsoft.com/office/drawing/2014/main" val="2234474308"/>
                    </a:ext>
                  </a:extLst>
                </a:gridCol>
                <a:gridCol w="1561125">
                  <a:extLst>
                    <a:ext uri="{9D8B030D-6E8A-4147-A177-3AD203B41FA5}">
                      <a16:colId xmlns:a16="http://schemas.microsoft.com/office/drawing/2014/main" val="503271534"/>
                    </a:ext>
                  </a:extLst>
                </a:gridCol>
                <a:gridCol w="2027109">
                  <a:extLst>
                    <a:ext uri="{9D8B030D-6E8A-4147-A177-3AD203B41FA5}">
                      <a16:colId xmlns:a16="http://schemas.microsoft.com/office/drawing/2014/main" val="3760477707"/>
                    </a:ext>
                  </a:extLst>
                </a:gridCol>
              </a:tblGrid>
              <a:tr h="466344">
                <a:tc>
                  <a:txBody>
                    <a:bodyPr/>
                    <a:lstStyle/>
                    <a:p>
                      <a:r>
                        <a:rPr lang="en-US" dirty="0">
                          <a:effectLst/>
                        </a:rPr>
                        <a:t>Regions</a:t>
                      </a:r>
                    </a:p>
                  </a:txBody>
                  <a:tcPr anchor="ctr"/>
                </a:tc>
                <a:tc>
                  <a:txBody>
                    <a:bodyPr/>
                    <a:lstStyle/>
                    <a:p>
                      <a:r>
                        <a:rPr lang="en-US" dirty="0">
                          <a:effectLst/>
                        </a:rPr>
                        <a:t>Districts </a:t>
                      </a:r>
                    </a:p>
                  </a:txBody>
                  <a:tcPr anchor="ctr"/>
                </a:tc>
                <a:tc>
                  <a:txBody>
                    <a:bodyPr/>
                    <a:lstStyle/>
                    <a:p>
                      <a:r>
                        <a:rPr lang="en-US" dirty="0">
                          <a:effectLst/>
                        </a:rPr>
                        <a:t>Refugee Camps </a:t>
                      </a:r>
                    </a:p>
                  </a:txBody>
                  <a:tcPr anchor="ctr"/>
                </a:tc>
                <a:extLst>
                  <a:ext uri="{0D108BD9-81ED-4DB2-BD59-A6C34878D82A}">
                    <a16:rowId xmlns:a16="http://schemas.microsoft.com/office/drawing/2014/main" val="3126565997"/>
                  </a:ext>
                </a:extLst>
              </a:tr>
              <a:tr h="466344">
                <a:tc>
                  <a:txBody>
                    <a:bodyPr/>
                    <a:lstStyle/>
                    <a:p>
                      <a:pPr algn="ctr"/>
                      <a:r>
                        <a:rPr lang="en-US" sz="1400" kern="1200" dirty="0">
                          <a:solidFill>
                            <a:schemeClr val="tx1"/>
                          </a:solidFill>
                          <a:latin typeface="+mn-lt"/>
                          <a:ea typeface="+mn-ea"/>
                          <a:cs typeface="+mn-cs"/>
                        </a:rPr>
                        <a:t>6 </a:t>
                      </a:r>
                    </a:p>
                  </a:txBody>
                  <a:tcPr anchor="ctr"/>
                </a:tc>
                <a:tc>
                  <a:txBody>
                    <a:bodyPr/>
                    <a:lstStyle/>
                    <a:p>
                      <a:pPr algn="ctr"/>
                      <a:r>
                        <a:rPr lang="en-US" sz="1400" kern="1200" dirty="0">
                          <a:solidFill>
                            <a:schemeClr val="tx1"/>
                          </a:solidFill>
                          <a:latin typeface="+mn-lt"/>
                          <a:ea typeface="+mn-ea"/>
                          <a:cs typeface="+mn-cs"/>
                        </a:rPr>
                        <a:t>50</a:t>
                      </a:r>
                    </a:p>
                  </a:txBody>
                  <a:tcPr anchor="ctr"/>
                </a:tc>
                <a:tc>
                  <a:txBody>
                    <a:bodyPr/>
                    <a:lstStyle/>
                    <a:p>
                      <a:pPr algn="ctr"/>
                      <a:r>
                        <a:rPr lang="en-US" sz="1400" kern="1200" dirty="0">
                          <a:solidFill>
                            <a:schemeClr val="tx1"/>
                          </a:solidFill>
                          <a:latin typeface="+mn-lt"/>
                          <a:ea typeface="+mn-ea"/>
                          <a:cs typeface="+mn-cs"/>
                        </a:rPr>
                        <a:t>5  (In Gambella region)</a:t>
                      </a:r>
                    </a:p>
                  </a:txBody>
                  <a:tcPr anchor="ctr"/>
                </a:tc>
                <a:extLst>
                  <a:ext uri="{0D108BD9-81ED-4DB2-BD59-A6C34878D82A}">
                    <a16:rowId xmlns:a16="http://schemas.microsoft.com/office/drawing/2014/main" val="1634471240"/>
                  </a:ext>
                </a:extLst>
              </a:tr>
            </a:tbl>
          </a:graphicData>
        </a:graphic>
      </p:graphicFrame>
      <p:sp>
        <p:nvSpPr>
          <p:cNvPr id="6" name="Content Placeholder 2"/>
          <p:cNvSpPr>
            <a:spLocks noGrp="1"/>
          </p:cNvSpPr>
          <p:nvPr>
            <p:ph idx="1"/>
          </p:nvPr>
        </p:nvSpPr>
        <p:spPr>
          <a:xfrm>
            <a:off x="6286500" y="1130300"/>
            <a:ext cx="5765800" cy="4994086"/>
          </a:xfrm>
        </p:spPr>
        <p:txBody>
          <a:bodyPr>
            <a:normAutofit/>
          </a:bodyPr>
          <a:lstStyle/>
          <a:p>
            <a:pPr marL="0" indent="0">
              <a:buNone/>
            </a:pPr>
            <a:r>
              <a:rPr lang="en-US" sz="1500" b="1" dirty="0"/>
              <a:t>Vision:  </a:t>
            </a:r>
            <a:r>
              <a:rPr lang="en-US" sz="1500" dirty="0"/>
              <a:t>To see a world free from Hunger.</a:t>
            </a:r>
          </a:p>
          <a:p>
            <a:pPr marL="0" indent="0">
              <a:buNone/>
            </a:pPr>
            <a:endParaRPr lang="en-US" sz="2100" dirty="0"/>
          </a:p>
          <a:p>
            <a:pPr marL="0" indent="0">
              <a:buNone/>
            </a:pPr>
            <a:endParaRPr lang="en-US" sz="2100" dirty="0"/>
          </a:p>
          <a:p>
            <a:pPr marL="0" indent="0">
              <a:buNone/>
            </a:pPr>
            <a:endParaRPr lang="en-US" sz="2100" dirty="0"/>
          </a:p>
          <a:p>
            <a:pPr marL="0" indent="0" algn="just">
              <a:buNone/>
            </a:pPr>
            <a:r>
              <a:rPr lang="en-US" sz="1500" b="1" dirty="0"/>
              <a:t>Mission: </a:t>
            </a:r>
            <a:r>
              <a:rPr lang="en-US" sz="1500" dirty="0"/>
              <a:t>To save lives by eliminating hunger through the </a:t>
            </a:r>
            <a:r>
              <a:rPr lang="en-US" sz="1500" dirty="0">
                <a:solidFill>
                  <a:schemeClr val="accent2"/>
                </a:solidFill>
              </a:rPr>
              <a:t>prevention, detection and treatment of malnutrition</a:t>
            </a:r>
            <a:r>
              <a:rPr lang="en-US" sz="1500" dirty="0"/>
              <a:t>, especially during and after emergency situations of conflict, war and natural disaster.</a:t>
            </a:r>
          </a:p>
          <a:p>
            <a:pPr marL="0" indent="0">
              <a:buNone/>
            </a:pPr>
            <a:r>
              <a:rPr lang="en-US" sz="1600" dirty="0"/>
              <a:t> </a:t>
            </a:r>
          </a:p>
          <a:p>
            <a:pPr marL="0" indent="0">
              <a:buNone/>
            </a:pPr>
            <a:endParaRPr lang="en-US" sz="2100" dirty="0"/>
          </a:p>
        </p:txBody>
      </p:sp>
      <p:sp>
        <p:nvSpPr>
          <p:cNvPr id="7" name="Title 1"/>
          <p:cNvSpPr txBox="1">
            <a:spLocks/>
          </p:cNvSpPr>
          <p:nvPr/>
        </p:nvSpPr>
        <p:spPr>
          <a:xfrm>
            <a:off x="912509" y="6362415"/>
            <a:ext cx="10762488" cy="367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i="1" dirty="0">
                <a:latin typeface="+mn-lt"/>
              </a:rPr>
              <a:t>Operational presence and dynamics hinge on multiple factors, including response rationale, availability of funding, and security and access issues</a:t>
            </a:r>
            <a:r>
              <a:rPr lang="en-US" sz="1600" i="1" dirty="0">
                <a:latin typeface="+mn-lt"/>
              </a:rPr>
              <a:t>.</a:t>
            </a:r>
            <a:r>
              <a:rPr lang="en-US" sz="1800" i="1" dirty="0">
                <a:latin typeface="+mn-lt"/>
              </a:rPr>
              <a:t> </a:t>
            </a:r>
            <a:endParaRPr lang="en-US" sz="1800" i="1" dirty="0">
              <a:solidFill>
                <a:srgbClr val="000000"/>
              </a:solidFill>
              <a:latin typeface="+mn-lt"/>
              <a:cs typeface="Calibri"/>
            </a:endParaRPr>
          </a:p>
        </p:txBody>
      </p:sp>
    </p:spTree>
    <p:extLst>
      <p:ext uri="{BB962C8B-B14F-4D97-AF65-F5344CB8AC3E}">
        <p14:creationId xmlns:p14="http://schemas.microsoft.com/office/powerpoint/2010/main" val="1218882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07" y="151854"/>
            <a:ext cx="10611464" cy="713385"/>
          </a:xfrm>
        </p:spPr>
        <p:txBody>
          <a:bodyPr>
            <a:normAutofit/>
          </a:bodyPr>
          <a:lstStyle/>
          <a:p>
            <a:r>
              <a:rPr lang="en-US" sz="2400" b="1" dirty="0">
                <a:solidFill>
                  <a:schemeClr val="accent1"/>
                </a:solidFill>
                <a:latin typeface="+mn-lt"/>
                <a:cs typeface="Gill Sans MT Std Light"/>
              </a:rPr>
              <a:t>Priority Nutrition Interventions in Action Against Hunger:</a:t>
            </a:r>
            <a:r>
              <a:rPr lang="en-US" sz="2400" b="1" dirty="0">
                <a:solidFill>
                  <a:schemeClr val="accent5"/>
                </a:solidFill>
                <a:latin typeface="+mn-lt"/>
                <a:cs typeface="Gill Sans MT Std Light"/>
              </a:rPr>
              <a:t> </a:t>
            </a:r>
            <a:r>
              <a:rPr lang="en-US" sz="2400" b="1" dirty="0">
                <a:solidFill>
                  <a:schemeClr val="accent6"/>
                </a:solidFill>
                <a:latin typeface="+mn-lt"/>
                <a:cs typeface="Gill Sans MT Std Light"/>
              </a:rPr>
              <a:t>In a nutshell</a:t>
            </a:r>
          </a:p>
        </p:txBody>
      </p:sp>
      <p:graphicFrame>
        <p:nvGraphicFramePr>
          <p:cNvPr id="4" name="Content Placeholder 3"/>
          <p:cNvGraphicFramePr>
            <a:graphicFrameLocks noGrp="1"/>
          </p:cNvGraphicFramePr>
          <p:nvPr>
            <p:ph idx="1"/>
          </p:nvPr>
        </p:nvGraphicFramePr>
        <p:xfrm>
          <a:off x="322008" y="1477817"/>
          <a:ext cx="6106501" cy="492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312451" y="1176879"/>
            <a:ext cx="4417732" cy="5681121"/>
          </a:xfrm>
          <a:prstGeom prst="rect">
            <a:avLst/>
          </a:prstGeom>
        </p:spPr>
      </p:pic>
    </p:spTree>
    <p:extLst>
      <p:ext uri="{BB962C8B-B14F-4D97-AF65-F5344CB8AC3E}">
        <p14:creationId xmlns:p14="http://schemas.microsoft.com/office/powerpoint/2010/main" val="3115717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ABC687-84C0-4D8D-836D-E7F32A0B112C}"/>
              </a:ext>
            </a:extLst>
          </p:cNvPr>
          <p:cNvSpPr>
            <a:spLocks noGrp="1"/>
          </p:cNvSpPr>
          <p:nvPr>
            <p:ph idx="1"/>
          </p:nvPr>
        </p:nvSpPr>
        <p:spPr>
          <a:xfrm>
            <a:off x="405167" y="940656"/>
            <a:ext cx="7371851" cy="5615573"/>
          </a:xfrm>
        </p:spPr>
        <p:txBody>
          <a:bodyPr>
            <a:normAutofit fontScale="85000" lnSpcReduction="20000"/>
          </a:bodyPr>
          <a:lstStyle/>
          <a:p>
            <a:pPr marL="0" indent="0" algn="just">
              <a:buNone/>
            </a:pPr>
            <a:r>
              <a:rPr lang="en-US" sz="1600" b="1" dirty="0"/>
              <a:t>Experience so far:  </a:t>
            </a:r>
          </a:p>
          <a:p>
            <a:pPr algn="just"/>
            <a:r>
              <a:rPr lang="en-US" sz="1800" dirty="0">
                <a:solidFill>
                  <a:sysClr val="windowText" lastClr="000000"/>
                </a:solidFill>
              </a:rPr>
              <a:t>Action Against Hunger has been implementing Family MUAC approach in five refugee camps and 10 host community districts (mostly drought and conflicts affected areas) since 2020 prompted by COVID-19 adaptive nutrition measures. </a:t>
            </a:r>
          </a:p>
          <a:p>
            <a:pPr algn="just"/>
            <a:r>
              <a:rPr lang="en-US" sz="1800" dirty="0">
                <a:solidFill>
                  <a:sysClr val="windowText" lastClr="000000"/>
                </a:solidFill>
              </a:rPr>
              <a:t>It has been implemented in line with the draft national/MoH guide for FM implementation and as per the nutrition cluster guidance.</a:t>
            </a:r>
          </a:p>
          <a:p>
            <a:pPr algn="just"/>
            <a:r>
              <a:rPr lang="en-US" sz="1800" dirty="0">
                <a:solidFill>
                  <a:sysClr val="windowText" lastClr="000000"/>
                </a:solidFill>
              </a:rPr>
              <a:t>Promising results have been traced based on internal program data sources: </a:t>
            </a:r>
          </a:p>
          <a:p>
            <a:pPr algn="just"/>
            <a:endParaRPr lang="en-US" sz="1700" dirty="0">
              <a:solidFill>
                <a:sysClr val="windowText" lastClr="000000"/>
              </a:solidFill>
            </a:endParaRPr>
          </a:p>
          <a:p>
            <a:pPr marL="685800" lvl="2" algn="just">
              <a:spcBef>
                <a:spcPts val="1000"/>
              </a:spcBef>
            </a:pPr>
            <a:r>
              <a:rPr lang="en-US" sz="1800" dirty="0">
                <a:solidFill>
                  <a:sysClr val="windowText" lastClr="000000"/>
                </a:solidFill>
              </a:rPr>
              <a:t>More than </a:t>
            </a:r>
            <a:r>
              <a:rPr lang="en-US" sz="1800" dirty="0">
                <a:solidFill>
                  <a:schemeClr val="accent6"/>
                </a:solidFill>
              </a:rPr>
              <a:t>10, 800 mothers trained on Family MUAC </a:t>
            </a:r>
            <a:r>
              <a:rPr lang="en-US" sz="1800" dirty="0">
                <a:solidFill>
                  <a:sysClr val="windowText" lastClr="000000"/>
                </a:solidFill>
              </a:rPr>
              <a:t>in ten intervention areas. </a:t>
            </a:r>
          </a:p>
          <a:p>
            <a:pPr marL="685800" lvl="2" algn="just">
              <a:spcBef>
                <a:spcPts val="1000"/>
              </a:spcBef>
            </a:pPr>
            <a:r>
              <a:rPr lang="en-US" sz="1800" dirty="0">
                <a:solidFill>
                  <a:sysClr val="windowText" lastClr="000000"/>
                </a:solidFill>
              </a:rPr>
              <a:t>Nearly </a:t>
            </a:r>
            <a:r>
              <a:rPr lang="en-US" sz="1800" dirty="0">
                <a:solidFill>
                  <a:schemeClr val="accent6"/>
                </a:solidFill>
              </a:rPr>
              <a:t>80% correct self referral </a:t>
            </a:r>
            <a:r>
              <a:rPr lang="en-US" sz="1800" dirty="0">
                <a:solidFill>
                  <a:sysClr val="windowText" lastClr="000000"/>
                </a:solidFill>
              </a:rPr>
              <a:t>were made by trained mothers/caretakers and  admissions and </a:t>
            </a:r>
          </a:p>
          <a:p>
            <a:pPr marL="685800" lvl="2" algn="just">
              <a:spcBef>
                <a:spcPts val="1000"/>
              </a:spcBef>
            </a:pPr>
            <a:r>
              <a:rPr lang="en-US" sz="1800" dirty="0"/>
              <a:t>TFP </a:t>
            </a:r>
            <a:r>
              <a:rPr lang="en-US" sz="1800" dirty="0">
                <a:solidFill>
                  <a:schemeClr val="accent6"/>
                </a:solidFill>
              </a:rPr>
              <a:t>case admissions increased by 10-15% </a:t>
            </a:r>
            <a:r>
              <a:rPr lang="en-US" sz="1800" dirty="0">
                <a:solidFill>
                  <a:sysClr val="windowText" lastClr="000000"/>
                </a:solidFill>
              </a:rPr>
              <a:t>from baseline situation. </a:t>
            </a:r>
          </a:p>
          <a:p>
            <a:pPr marL="457200" lvl="2" indent="0" algn="just">
              <a:spcBef>
                <a:spcPts val="1000"/>
              </a:spcBef>
              <a:buNone/>
            </a:pPr>
            <a:endParaRPr lang="en-US" sz="1300" dirty="0">
              <a:solidFill>
                <a:sysClr val="windowText" lastClr="000000"/>
              </a:solidFill>
            </a:endParaRPr>
          </a:p>
          <a:p>
            <a:pPr marL="0" indent="0" algn="just">
              <a:buNone/>
            </a:pPr>
            <a:r>
              <a:rPr lang="en-US" sz="1600" b="1" dirty="0"/>
              <a:t>Next steps: </a:t>
            </a:r>
          </a:p>
          <a:p>
            <a:pPr algn="just"/>
            <a:r>
              <a:rPr lang="en-US" sz="1800" dirty="0">
                <a:solidFill>
                  <a:sysClr val="windowText" lastClr="000000"/>
                </a:solidFill>
              </a:rPr>
              <a:t>Operational research on the effectiveness and cost-effectiveness of Family MUAC. </a:t>
            </a:r>
          </a:p>
          <a:p>
            <a:pPr algn="just"/>
            <a:r>
              <a:rPr lang="en-US" sz="1800" dirty="0">
                <a:solidFill>
                  <a:sysClr val="windowText" lastClr="000000"/>
                </a:solidFill>
              </a:rPr>
              <a:t>Development of consolidated case study on Family MUAC. </a:t>
            </a:r>
          </a:p>
          <a:p>
            <a:pPr marL="0" lvl="0" indent="0">
              <a:buNone/>
            </a:pPr>
            <a:endParaRPr lang="en-US" sz="1700" dirty="0">
              <a:solidFill>
                <a:sysClr val="windowText" lastClr="000000"/>
              </a:solidFill>
            </a:endParaRPr>
          </a:p>
          <a:p>
            <a:pPr marL="0" lvl="0" indent="0">
              <a:buNone/>
            </a:pPr>
            <a:r>
              <a:rPr lang="en-US" sz="1800" b="1" dirty="0">
                <a:solidFill>
                  <a:schemeClr val="accent2"/>
                </a:solidFill>
              </a:rPr>
              <a:t>Significance for prevention and treatment of wasting in Ethiopia: </a:t>
            </a:r>
          </a:p>
          <a:p>
            <a:pPr lvl="0" algn="just"/>
            <a:r>
              <a:rPr lang="en-US" sz="1800" dirty="0">
                <a:solidFill>
                  <a:sysClr val="windowText" lastClr="000000"/>
                </a:solidFill>
              </a:rPr>
              <a:t>Places families at the center of malnutrition screening strategies.</a:t>
            </a:r>
          </a:p>
          <a:p>
            <a:pPr algn="just"/>
            <a:r>
              <a:rPr lang="en-US" sz="1800" dirty="0">
                <a:solidFill>
                  <a:sysClr val="windowText" lastClr="000000"/>
                </a:solidFill>
              </a:rPr>
              <a:t>Improves early identification of acute malnutrition and referral to treatment.</a:t>
            </a:r>
          </a:p>
          <a:p>
            <a:pPr algn="just"/>
            <a:r>
              <a:rPr lang="en-US" sz="1800" dirty="0">
                <a:solidFill>
                  <a:sysClr val="windowText" lastClr="000000"/>
                </a:solidFill>
              </a:rPr>
              <a:t>Increases community-based screening coverage.</a:t>
            </a:r>
          </a:p>
          <a:p>
            <a:pPr algn="just"/>
            <a:endParaRPr lang="en-US" sz="1700" dirty="0">
              <a:solidFill>
                <a:sysClr val="windowText" lastClr="000000"/>
              </a:solidFill>
            </a:endParaRPr>
          </a:p>
        </p:txBody>
      </p:sp>
      <p:sp>
        <p:nvSpPr>
          <p:cNvPr id="81" name="Title 1"/>
          <p:cNvSpPr txBox="1">
            <a:spLocks/>
          </p:cNvSpPr>
          <p:nvPr/>
        </p:nvSpPr>
        <p:spPr>
          <a:xfrm>
            <a:off x="405168" y="177328"/>
            <a:ext cx="11066225" cy="52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mn-lt"/>
                <a:cs typeface="Gill Sans MT Std Light"/>
              </a:rPr>
              <a:t>Innovative/adaptive Nutrition Intervention Approaches: </a:t>
            </a:r>
            <a:r>
              <a:rPr lang="en-US" sz="2400" b="1" dirty="0">
                <a:solidFill>
                  <a:schemeClr val="accent6"/>
                </a:solidFill>
                <a:latin typeface="+mn-lt"/>
                <a:cs typeface="Gill Sans MT Std Light"/>
              </a:rPr>
              <a:t>Family MUAC Approach</a:t>
            </a:r>
          </a:p>
        </p:txBody>
      </p:sp>
      <p:pic>
        <p:nvPicPr>
          <p:cNvPr id="3" name="Picture 2"/>
          <p:cNvPicPr>
            <a:picLocks noChangeAspect="1"/>
          </p:cNvPicPr>
          <p:nvPr/>
        </p:nvPicPr>
        <p:blipFill>
          <a:blip r:embed="rId3"/>
          <a:stretch>
            <a:fillRect/>
          </a:stretch>
        </p:blipFill>
        <p:spPr>
          <a:xfrm>
            <a:off x="7887709" y="865187"/>
            <a:ext cx="3971925" cy="5534025"/>
          </a:xfrm>
          <a:prstGeom prst="rect">
            <a:avLst/>
          </a:prstGeom>
        </p:spPr>
      </p:pic>
    </p:spTree>
    <p:extLst>
      <p:ext uri="{BB962C8B-B14F-4D97-AF65-F5344CB8AC3E}">
        <p14:creationId xmlns:p14="http://schemas.microsoft.com/office/powerpoint/2010/main" val="1279149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ABC687-84C0-4D8D-836D-E7F32A0B112C}"/>
              </a:ext>
            </a:extLst>
          </p:cNvPr>
          <p:cNvSpPr>
            <a:spLocks noGrp="1"/>
          </p:cNvSpPr>
          <p:nvPr>
            <p:ph idx="1"/>
          </p:nvPr>
        </p:nvSpPr>
        <p:spPr>
          <a:xfrm>
            <a:off x="411965" y="1016001"/>
            <a:ext cx="7614435" cy="5227782"/>
          </a:xfrm>
        </p:spPr>
        <p:txBody>
          <a:bodyPr>
            <a:normAutofit fontScale="92500" lnSpcReduction="10000"/>
          </a:bodyPr>
          <a:lstStyle/>
          <a:p>
            <a:pPr marL="0" indent="0" algn="just">
              <a:buNone/>
            </a:pPr>
            <a:r>
              <a:rPr lang="en-US" sz="1600" b="1" dirty="0"/>
              <a:t>National experience:  </a:t>
            </a:r>
          </a:p>
          <a:p>
            <a:pPr algn="just"/>
            <a:r>
              <a:rPr lang="en-US" sz="1600" dirty="0">
                <a:solidFill>
                  <a:sysClr val="windowText" lastClr="000000"/>
                </a:solidFill>
              </a:rPr>
              <a:t>Action Against Hunger has applied key wasting prevention and treatment measures during COVID-19 peak pandemic seasons, which included:</a:t>
            </a:r>
          </a:p>
          <a:p>
            <a:pPr marL="0" indent="0" algn="just">
              <a:buNone/>
            </a:pPr>
            <a:endParaRPr lang="en-US" sz="1600" dirty="0">
              <a:solidFill>
                <a:sysClr val="windowText" lastClr="000000"/>
              </a:solidFill>
            </a:endParaRPr>
          </a:p>
          <a:p>
            <a:pPr lvl="1" algn="just">
              <a:lnSpc>
                <a:spcPct val="100000"/>
              </a:lnSpc>
            </a:pPr>
            <a:r>
              <a:rPr lang="en-US" sz="1600" dirty="0">
                <a:solidFill>
                  <a:srgbClr val="002060"/>
                </a:solidFill>
              </a:rPr>
              <a:t>Family MUAC </a:t>
            </a:r>
          </a:p>
          <a:p>
            <a:pPr lvl="1" algn="just"/>
            <a:r>
              <a:rPr lang="en-US" sz="1600" dirty="0">
                <a:solidFill>
                  <a:srgbClr val="002060"/>
                </a:solidFill>
              </a:rPr>
              <a:t>Modified Admission and Discharge Criteria </a:t>
            </a:r>
          </a:p>
          <a:p>
            <a:pPr lvl="1" algn="just"/>
            <a:r>
              <a:rPr lang="en-US" sz="1600" dirty="0">
                <a:solidFill>
                  <a:srgbClr val="002060"/>
                </a:solidFill>
              </a:rPr>
              <a:t>Reduced Frequency of Follow-up Visits </a:t>
            </a:r>
          </a:p>
          <a:p>
            <a:pPr lvl="1" algn="just"/>
            <a:r>
              <a:rPr lang="en-US" sz="1600" dirty="0">
                <a:solidFill>
                  <a:srgbClr val="002060"/>
                </a:solidFill>
              </a:rPr>
              <a:t>Use of smart phones/social media app (WhatsApp) to support CMAM in remote HPs</a:t>
            </a:r>
          </a:p>
          <a:p>
            <a:pPr marL="457200" lvl="1" indent="0" algn="just">
              <a:buNone/>
            </a:pPr>
            <a:endParaRPr lang="en-US" sz="1600" dirty="0"/>
          </a:p>
          <a:p>
            <a:pPr marL="0" indent="0" algn="just">
              <a:buNone/>
            </a:pPr>
            <a:r>
              <a:rPr lang="en-US" sz="1600" b="1" dirty="0"/>
              <a:t>Lessons and documentations: </a:t>
            </a:r>
          </a:p>
          <a:p>
            <a:pPr algn="just"/>
            <a:r>
              <a:rPr lang="en-US" sz="1600" dirty="0">
                <a:solidFill>
                  <a:sysClr val="windowText" lastClr="000000"/>
                </a:solidFill>
              </a:rPr>
              <a:t>Lessons and success were documented in two major reports/case studies. National and multi-country. </a:t>
            </a:r>
          </a:p>
          <a:p>
            <a:pPr algn="just"/>
            <a:r>
              <a:rPr lang="en-US" sz="1600" dirty="0">
                <a:solidFill>
                  <a:sysClr val="windowText" lastClr="000000"/>
                </a:solidFill>
              </a:rPr>
              <a:t>Both are featured in major humanitarian news/information outlets: </a:t>
            </a:r>
            <a:r>
              <a:rPr lang="en-US" sz="1600" b="1" dirty="0">
                <a:solidFill>
                  <a:sysClr val="windowText" lastClr="000000"/>
                </a:solidFill>
              </a:rPr>
              <a:t>ENN </a:t>
            </a:r>
            <a:r>
              <a:rPr lang="en-US" sz="1600" dirty="0">
                <a:solidFill>
                  <a:sysClr val="windowText" lastClr="000000"/>
                </a:solidFill>
              </a:rPr>
              <a:t>and </a:t>
            </a:r>
            <a:r>
              <a:rPr lang="en-US" sz="1600" b="1" dirty="0">
                <a:solidFill>
                  <a:sysClr val="windowText" lastClr="000000"/>
                </a:solidFill>
              </a:rPr>
              <a:t>Relief web.  </a:t>
            </a:r>
          </a:p>
          <a:p>
            <a:pPr algn="just"/>
            <a:endParaRPr lang="en-US" sz="1600" dirty="0"/>
          </a:p>
          <a:p>
            <a:pPr marL="0" lvl="0" indent="0">
              <a:buNone/>
            </a:pPr>
            <a:r>
              <a:rPr lang="en-US" sz="1600" b="1" dirty="0">
                <a:solidFill>
                  <a:schemeClr val="accent2"/>
                </a:solidFill>
              </a:rPr>
              <a:t>Significance for prevention and treatment of wasting in Ethiopia: </a:t>
            </a:r>
          </a:p>
          <a:p>
            <a:pPr marL="285750" lvl="0" indent="-285750"/>
            <a:r>
              <a:rPr lang="en-US" sz="1600" dirty="0">
                <a:solidFill>
                  <a:sysClr val="windowText" lastClr="000000"/>
                </a:solidFill>
              </a:rPr>
              <a:t>Ensures continuity of essential nutrition services at time of public health emergencies and crises. </a:t>
            </a:r>
          </a:p>
          <a:p>
            <a:pPr marL="285750" indent="-285750"/>
            <a:r>
              <a:rPr lang="en-US" sz="1600" dirty="0">
                <a:solidFill>
                  <a:sysClr val="windowText" lastClr="000000"/>
                </a:solidFill>
              </a:rPr>
              <a:t>Improves early identification of acute malnutrition and referral to treatment.</a:t>
            </a:r>
          </a:p>
        </p:txBody>
      </p:sp>
      <p:sp>
        <p:nvSpPr>
          <p:cNvPr id="81" name="Title 1"/>
          <p:cNvSpPr txBox="1">
            <a:spLocks/>
          </p:cNvSpPr>
          <p:nvPr/>
        </p:nvSpPr>
        <p:spPr>
          <a:xfrm>
            <a:off x="411966" y="243636"/>
            <a:ext cx="10762488" cy="52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mn-lt"/>
                <a:cs typeface="Gill Sans MT Std Light"/>
              </a:rPr>
              <a:t>Innovative/adaptive Nutrition Intervention Approaches: </a:t>
            </a:r>
            <a:r>
              <a:rPr lang="en-US" sz="2400" b="1" dirty="0">
                <a:solidFill>
                  <a:schemeClr val="accent6"/>
                </a:solidFill>
                <a:latin typeface="+mn-lt"/>
                <a:cs typeface="Gill Sans MT Std Light"/>
              </a:rPr>
              <a:t>In the context of COVID-19</a:t>
            </a:r>
          </a:p>
        </p:txBody>
      </p:sp>
      <p:pic>
        <p:nvPicPr>
          <p:cNvPr id="2" name="Picture 1"/>
          <p:cNvPicPr>
            <a:picLocks noChangeAspect="1"/>
          </p:cNvPicPr>
          <p:nvPr/>
        </p:nvPicPr>
        <p:blipFill>
          <a:blip r:embed="rId3"/>
          <a:stretch>
            <a:fillRect/>
          </a:stretch>
        </p:blipFill>
        <p:spPr>
          <a:xfrm>
            <a:off x="8201891" y="1413164"/>
            <a:ext cx="3863336" cy="4969164"/>
          </a:xfrm>
          <a:prstGeom prst="rect">
            <a:avLst/>
          </a:prstGeom>
        </p:spPr>
      </p:pic>
    </p:spTree>
    <p:extLst>
      <p:ext uri="{BB962C8B-B14F-4D97-AF65-F5344CB8AC3E}">
        <p14:creationId xmlns:p14="http://schemas.microsoft.com/office/powerpoint/2010/main" val="121918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ABC687-84C0-4D8D-836D-E7F32A0B112C}"/>
              </a:ext>
            </a:extLst>
          </p:cNvPr>
          <p:cNvSpPr>
            <a:spLocks noGrp="1"/>
          </p:cNvSpPr>
          <p:nvPr>
            <p:ph idx="1"/>
          </p:nvPr>
        </p:nvSpPr>
        <p:spPr>
          <a:xfrm>
            <a:off x="411966" y="853402"/>
            <a:ext cx="7876198" cy="5866052"/>
          </a:xfrm>
        </p:spPr>
        <p:txBody>
          <a:bodyPr>
            <a:noAutofit/>
          </a:bodyPr>
          <a:lstStyle/>
          <a:p>
            <a:pPr marL="0" indent="0" algn="just">
              <a:buNone/>
            </a:pPr>
            <a:r>
              <a:rPr lang="en-US" sz="1500" b="1" dirty="0"/>
              <a:t>National experience:  </a:t>
            </a:r>
          </a:p>
          <a:p>
            <a:pPr algn="just"/>
            <a:r>
              <a:rPr lang="en-US" sz="1500" dirty="0">
                <a:solidFill>
                  <a:sysClr val="windowText" lastClr="000000"/>
                </a:solidFill>
              </a:rPr>
              <a:t>MAMI: </a:t>
            </a:r>
            <a:r>
              <a:rPr lang="en-US" sz="1500" dirty="0">
                <a:solidFill>
                  <a:schemeClr val="accent6"/>
                </a:solidFill>
              </a:rPr>
              <a:t>Management of small &amp; nutritionally at-risk infants under six months &amp; their mothers.</a:t>
            </a:r>
          </a:p>
          <a:p>
            <a:pPr algn="just"/>
            <a:r>
              <a:rPr lang="en-US" sz="1500" dirty="0">
                <a:solidFill>
                  <a:sysClr val="windowText" lastClr="000000"/>
                </a:solidFill>
              </a:rPr>
              <a:t>Action Against Hunger has been implementing MAMI care pathway in four south suddenness refugee camps in Gambella region since 2020. </a:t>
            </a:r>
          </a:p>
          <a:p>
            <a:pPr algn="just"/>
            <a:r>
              <a:rPr lang="en-US" sz="1500" dirty="0">
                <a:solidFill>
                  <a:sysClr val="windowText" lastClr="000000"/>
                </a:solidFill>
              </a:rPr>
              <a:t>The program aims to improve </a:t>
            </a:r>
            <a:r>
              <a:rPr lang="en-US" sz="1500" dirty="0">
                <a:solidFill>
                  <a:schemeClr val="accent6"/>
                </a:solidFill>
              </a:rPr>
              <a:t>nutritional status of mothers and children under-six month of age </a:t>
            </a:r>
            <a:r>
              <a:rPr lang="en-US" sz="1500" dirty="0">
                <a:solidFill>
                  <a:sysClr val="windowText" lastClr="000000"/>
                </a:solidFill>
              </a:rPr>
              <a:t>and </a:t>
            </a:r>
            <a:r>
              <a:rPr lang="en-US" sz="1500" dirty="0">
                <a:solidFill>
                  <a:schemeClr val="accent6"/>
                </a:solidFill>
              </a:rPr>
              <a:t>promote linear growth </a:t>
            </a:r>
            <a:r>
              <a:rPr lang="en-US" sz="1500" dirty="0">
                <a:solidFill>
                  <a:sysClr val="windowText" lastClr="000000"/>
                </a:solidFill>
              </a:rPr>
              <a:t>and </a:t>
            </a:r>
            <a:r>
              <a:rPr lang="en-US" sz="1500" dirty="0">
                <a:solidFill>
                  <a:schemeClr val="accent6"/>
                </a:solidFill>
              </a:rPr>
              <a:t>development of infant and young children </a:t>
            </a:r>
            <a:r>
              <a:rPr lang="en-US" sz="1500" dirty="0">
                <a:solidFill>
                  <a:sysClr val="windowText" lastClr="000000"/>
                </a:solidFill>
              </a:rPr>
              <a:t>by strengthening assessments of infants under 6 month and their mothers in the community and nutrition centers for routine screening and enrollment. </a:t>
            </a:r>
            <a:endParaRPr lang="en-US" sz="1500" dirty="0"/>
          </a:p>
          <a:p>
            <a:pPr marL="0" indent="0" algn="just">
              <a:buNone/>
            </a:pPr>
            <a:r>
              <a:rPr lang="en-US" sz="1500" b="1" dirty="0"/>
              <a:t>Lessons and documentations: </a:t>
            </a:r>
          </a:p>
          <a:p>
            <a:pPr algn="just"/>
            <a:r>
              <a:rPr lang="en-US" sz="1500" dirty="0">
                <a:solidFill>
                  <a:sysClr val="windowText" lastClr="000000"/>
                </a:solidFill>
              </a:rPr>
              <a:t>The program has improved early identification and enrollment of infants and their mothers who are nutritionally at risk into nutrition services. </a:t>
            </a:r>
          </a:p>
          <a:p>
            <a:pPr algn="just"/>
            <a:r>
              <a:rPr lang="en-US" sz="1500" dirty="0">
                <a:solidFill>
                  <a:sysClr val="windowText" lastClr="000000"/>
                </a:solidFill>
              </a:rPr>
              <a:t>Enhanced an integrated GMP, MIYCN and IMNCI services and referral linkage in refugee camps. </a:t>
            </a:r>
          </a:p>
          <a:p>
            <a:pPr algn="just"/>
            <a:r>
              <a:rPr lang="en-US" sz="1500" dirty="0">
                <a:solidFill>
                  <a:sysClr val="windowText" lastClr="000000"/>
                </a:solidFill>
              </a:rPr>
              <a:t>Development of standard case study on MAMI care pathway is underway. </a:t>
            </a:r>
            <a:endParaRPr lang="en-US" sz="1500" dirty="0"/>
          </a:p>
          <a:p>
            <a:pPr marL="0" lvl="0" indent="0">
              <a:buNone/>
            </a:pPr>
            <a:r>
              <a:rPr lang="en-US" sz="1500" b="1" dirty="0">
                <a:solidFill>
                  <a:schemeClr val="accent2"/>
                </a:solidFill>
              </a:rPr>
              <a:t>Significance for prevention and treatment of wasting in Ethiopia: </a:t>
            </a:r>
          </a:p>
          <a:p>
            <a:pPr marL="285750" lvl="0" indent="-285750"/>
            <a:r>
              <a:rPr lang="en-US" sz="1500" dirty="0">
                <a:solidFill>
                  <a:sysClr val="windowText" lastClr="000000"/>
                </a:solidFill>
              </a:rPr>
              <a:t>It can be scaled up in host communities and integrated into existing services delivery modalities. </a:t>
            </a:r>
          </a:p>
          <a:p>
            <a:pPr marL="285750" lvl="0" indent="-285750"/>
            <a:r>
              <a:rPr lang="en-US" sz="1500" dirty="0">
                <a:solidFill>
                  <a:sysClr val="windowText" lastClr="000000"/>
                </a:solidFill>
              </a:rPr>
              <a:t>About 20% of Infants U6 months are small and nutritionally at risk (wasted, stunted and underweight) and hence require inclusive care services across the continuum of care in the health system. </a:t>
            </a:r>
          </a:p>
          <a:p>
            <a:pPr marL="285750" indent="-285750"/>
            <a:r>
              <a:rPr lang="en-US" sz="1500" dirty="0">
                <a:solidFill>
                  <a:sysClr val="windowText" lastClr="000000"/>
                </a:solidFill>
              </a:rPr>
              <a:t>Improves the prevention wasting and early identification and referral of small and nutritionally at risk infants and mothers to treatment.</a:t>
            </a:r>
          </a:p>
        </p:txBody>
      </p:sp>
      <p:sp>
        <p:nvSpPr>
          <p:cNvPr id="81" name="Title 1"/>
          <p:cNvSpPr txBox="1">
            <a:spLocks/>
          </p:cNvSpPr>
          <p:nvPr/>
        </p:nvSpPr>
        <p:spPr>
          <a:xfrm>
            <a:off x="411966" y="243636"/>
            <a:ext cx="10762488" cy="52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mn-lt"/>
                <a:cs typeface="Gill Sans MT Std Light"/>
              </a:rPr>
              <a:t>Innovative/adaptive Nutrition Intervention Approaches: </a:t>
            </a:r>
            <a:r>
              <a:rPr lang="en-US" sz="2400" b="1" dirty="0">
                <a:solidFill>
                  <a:schemeClr val="accent6"/>
                </a:solidFill>
                <a:latin typeface="+mn-lt"/>
                <a:cs typeface="Gill Sans MT Std Light"/>
              </a:rPr>
              <a:t>MAMI care Pathway</a:t>
            </a:r>
          </a:p>
        </p:txBody>
      </p:sp>
      <p:sp>
        <p:nvSpPr>
          <p:cNvPr id="4" name="Title 1"/>
          <p:cNvSpPr txBox="1">
            <a:spLocks/>
          </p:cNvSpPr>
          <p:nvPr/>
        </p:nvSpPr>
        <p:spPr>
          <a:xfrm>
            <a:off x="8617528" y="6314977"/>
            <a:ext cx="3574472" cy="404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i="1" dirty="0">
                <a:latin typeface="+mn-lt"/>
              </a:rPr>
              <a:t>More on MAMI care pathway: </a:t>
            </a:r>
            <a:r>
              <a:rPr lang="en-US" sz="1100" b="1" i="1" dirty="0">
                <a:latin typeface="+mn-lt"/>
                <a:hlinkClick r:id="rId3"/>
              </a:rPr>
              <a:t>https://www.ennonline.net/mamicarepathway</a:t>
            </a:r>
            <a:r>
              <a:rPr lang="en-US" sz="1100" b="1" i="1" dirty="0">
                <a:latin typeface="+mn-lt"/>
              </a:rPr>
              <a:t> </a:t>
            </a:r>
            <a:endParaRPr lang="en-US" sz="1200" i="1" dirty="0">
              <a:solidFill>
                <a:srgbClr val="000000"/>
              </a:solidFill>
              <a:latin typeface="+mn-lt"/>
              <a:cs typeface="Calibri"/>
            </a:endParaRPr>
          </a:p>
        </p:txBody>
      </p:sp>
      <p:pic>
        <p:nvPicPr>
          <p:cNvPr id="3" name="Picture 2"/>
          <p:cNvPicPr>
            <a:picLocks noChangeAspect="1"/>
          </p:cNvPicPr>
          <p:nvPr/>
        </p:nvPicPr>
        <p:blipFill>
          <a:blip r:embed="rId4"/>
          <a:stretch>
            <a:fillRect/>
          </a:stretch>
        </p:blipFill>
        <p:spPr>
          <a:xfrm>
            <a:off x="8288164" y="1033385"/>
            <a:ext cx="3903836" cy="2596505"/>
          </a:xfrm>
          <a:prstGeom prst="rect">
            <a:avLst/>
          </a:prstGeom>
        </p:spPr>
      </p:pic>
    </p:spTree>
    <p:extLst>
      <p:ext uri="{BB962C8B-B14F-4D97-AF65-F5344CB8AC3E}">
        <p14:creationId xmlns:p14="http://schemas.microsoft.com/office/powerpoint/2010/main" val="203498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carrying a baby&#10;&#10;Description automatically generated with medium confidence">
            <a:extLst>
              <a:ext uri="{FF2B5EF4-FFF2-40B4-BE49-F238E27FC236}">
                <a16:creationId xmlns:a16="http://schemas.microsoft.com/office/drawing/2014/main" id="{6B1ED2F2-6338-47D0-88CE-DD58C96D7E9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2396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solidFill>
            <a:srgbClr val="1EAAC6"/>
          </a:solidFill>
        </p:spPr>
      </p:pic>
      <p:sp>
        <p:nvSpPr>
          <p:cNvPr id="6" name="TextBox 5">
            <a:extLst>
              <a:ext uri="{FF2B5EF4-FFF2-40B4-BE49-F238E27FC236}">
                <a16:creationId xmlns:a16="http://schemas.microsoft.com/office/drawing/2014/main" id="{AE860CD5-D4EE-4B2C-9AE5-EFC493B27C5C}"/>
              </a:ext>
            </a:extLst>
          </p:cNvPr>
          <p:cNvSpPr txBox="1"/>
          <p:nvPr/>
        </p:nvSpPr>
        <p:spPr>
          <a:xfrm>
            <a:off x="3109644" y="5486669"/>
            <a:ext cx="6543675" cy="523220"/>
          </a:xfrm>
          <a:prstGeom prst="rect">
            <a:avLst/>
          </a:prstGeom>
          <a:noFill/>
        </p:spPr>
        <p:txBody>
          <a:bodyPr wrap="square">
            <a:spAutoFit/>
          </a:bodyPr>
          <a:lstStyle/>
          <a:p>
            <a:pPr marL="0" marR="0" lvl="0" indent="0" algn="l" rtl="0" eaLnBrk="1" fontAlgn="auto" latinLnBrk="0" hangingPunct="1">
              <a:lnSpc>
                <a:spcPct val="100000"/>
              </a:lnSpc>
              <a:spcBef>
                <a:spcPts val="0"/>
              </a:spcBef>
              <a:spcAft>
                <a:spcPts val="0"/>
              </a:spcAft>
              <a:buClrTx/>
              <a:buSzTx/>
              <a:buFontTx/>
              <a:buNone/>
            </a:pPr>
            <a:r>
              <a:rPr lang="en-US" sz="2800" b="1" spc="-10" dirty="0">
                <a:solidFill>
                  <a:schemeClr val="bg1"/>
                </a:solidFill>
                <a:latin typeface="Arial"/>
                <a:cs typeface="Arial"/>
              </a:rPr>
              <a:t>Ethiopia </a:t>
            </a:r>
            <a:r>
              <a:rPr lang="en-US" sz="2800" b="1" u="none" spc="-10" baseline="0" dirty="0">
                <a:solidFill>
                  <a:schemeClr val="bg1"/>
                </a:solidFill>
                <a:latin typeface="Arial"/>
                <a:cs typeface="Arial"/>
              </a:rPr>
              <a:t>GAP progress in Ethiopia</a:t>
            </a:r>
          </a:p>
        </p:txBody>
      </p:sp>
    </p:spTree>
    <p:extLst>
      <p:ext uri="{BB962C8B-B14F-4D97-AF65-F5344CB8AC3E}">
        <p14:creationId xmlns:p14="http://schemas.microsoft.com/office/powerpoint/2010/main" val="535295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030D98E2-0BD8-0440-3305-4D682D696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67" y="3607386"/>
            <a:ext cx="2528796" cy="20492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4969" y="132482"/>
            <a:ext cx="11462061" cy="537466"/>
          </a:xfrm>
        </p:spPr>
        <p:txBody>
          <a:bodyPr>
            <a:noAutofit/>
          </a:bodyPr>
          <a:lstStyle/>
          <a:p>
            <a:r>
              <a:rPr lang="en-US" sz="2400" b="1" dirty="0">
                <a:solidFill>
                  <a:schemeClr val="accent1"/>
                </a:solidFill>
                <a:latin typeface="+mn-lt"/>
                <a:cs typeface="Gill Sans MT Std Light"/>
              </a:rPr>
              <a:t>Research and Innovation:  </a:t>
            </a:r>
            <a:r>
              <a:rPr lang="en-US" sz="2400" b="1" dirty="0">
                <a:solidFill>
                  <a:schemeClr val="accent6"/>
                </a:solidFill>
                <a:latin typeface="+mn-lt"/>
                <a:cs typeface="Gill Sans MT Std Light"/>
              </a:rPr>
              <a:t>Simplified Approaches </a:t>
            </a:r>
            <a:endParaRPr lang="en-US" sz="2000" b="1" dirty="0">
              <a:solidFill>
                <a:schemeClr val="accent6"/>
              </a:solidFill>
              <a:latin typeface="+mn-lt"/>
              <a:cs typeface="Gill Sans MT Std Light"/>
            </a:endParaRPr>
          </a:p>
        </p:txBody>
      </p:sp>
      <p:sp>
        <p:nvSpPr>
          <p:cNvPr id="3" name="Content Placeholder 2"/>
          <p:cNvSpPr>
            <a:spLocks noGrp="1"/>
          </p:cNvSpPr>
          <p:nvPr>
            <p:ph idx="1"/>
          </p:nvPr>
        </p:nvSpPr>
        <p:spPr>
          <a:xfrm>
            <a:off x="994706" y="1996065"/>
            <a:ext cx="10738104" cy="1397192"/>
          </a:xfrm>
        </p:spPr>
        <p:txBody>
          <a:bodyPr>
            <a:normAutofit fontScale="92500" lnSpcReduction="10000"/>
          </a:bodyPr>
          <a:lstStyle/>
          <a:p>
            <a:pPr marL="0" indent="0" algn="just">
              <a:spcBef>
                <a:spcPts val="0"/>
              </a:spcBef>
              <a:buNone/>
            </a:pPr>
            <a:r>
              <a:rPr lang="en-US" sz="1600" b="1" dirty="0">
                <a:solidFill>
                  <a:schemeClr val="accent2"/>
                </a:solidFill>
              </a:rPr>
              <a:t>Aim and Objectives</a:t>
            </a:r>
            <a:r>
              <a:rPr lang="en-US" sz="1600" dirty="0"/>
              <a:t>: </a:t>
            </a:r>
          </a:p>
          <a:p>
            <a:pPr marL="0" indent="0" algn="just">
              <a:spcBef>
                <a:spcPts val="0"/>
              </a:spcBef>
              <a:buNone/>
            </a:pPr>
            <a:endParaRPr lang="en-US" sz="1600" dirty="0"/>
          </a:p>
          <a:p>
            <a:pPr algn="just">
              <a:spcBef>
                <a:spcPts val="0"/>
              </a:spcBef>
            </a:pPr>
            <a:r>
              <a:rPr lang="en-US" sz="1500" dirty="0">
                <a:solidFill>
                  <a:sysClr val="windowText" lastClr="000000"/>
                </a:solidFill>
              </a:rPr>
              <a:t>To assess the safety, effectiveness, and cost-effectiveness of modified dosage protocols for SAM and MAM treatment, as related to </a:t>
            </a:r>
            <a:r>
              <a:rPr lang="en-US" sz="1500" b="1" dirty="0">
                <a:solidFill>
                  <a:sysClr val="windowText" lastClr="000000"/>
                </a:solidFill>
              </a:rPr>
              <a:t>nutritional recovery</a:t>
            </a:r>
            <a:r>
              <a:rPr lang="en-US" sz="1500" dirty="0">
                <a:solidFill>
                  <a:sysClr val="windowText" lastClr="000000"/>
                </a:solidFill>
              </a:rPr>
              <a:t>, compared to standard national protocols</a:t>
            </a:r>
          </a:p>
          <a:p>
            <a:pPr marL="0" indent="0" algn="just">
              <a:spcBef>
                <a:spcPts val="0"/>
              </a:spcBef>
              <a:buNone/>
            </a:pPr>
            <a:endParaRPr lang="en-US" sz="1500" dirty="0">
              <a:solidFill>
                <a:sysClr val="windowText" lastClr="000000"/>
              </a:solidFill>
            </a:endParaRPr>
          </a:p>
          <a:p>
            <a:pPr algn="just">
              <a:spcBef>
                <a:spcPts val="0"/>
              </a:spcBef>
            </a:pPr>
            <a:r>
              <a:rPr lang="en-US" sz="1500" dirty="0">
                <a:solidFill>
                  <a:sysClr val="windowText" lastClr="000000"/>
                </a:solidFill>
              </a:rPr>
              <a:t>To assess the safety, effectiveness, and cost-effectiveness of modified dosage protocols for SAM and MAM treatment, as related to </a:t>
            </a:r>
            <a:r>
              <a:rPr lang="en-US" sz="1500" b="1" dirty="0">
                <a:solidFill>
                  <a:sysClr val="windowText" lastClr="000000"/>
                </a:solidFill>
              </a:rPr>
              <a:t>post-recovery outcomes and relapse</a:t>
            </a:r>
            <a:r>
              <a:rPr lang="en-US" sz="1500" dirty="0">
                <a:solidFill>
                  <a:sysClr val="windowText" lastClr="000000"/>
                </a:solidFill>
              </a:rPr>
              <a:t>, compared to standard national protocols</a:t>
            </a:r>
          </a:p>
        </p:txBody>
      </p:sp>
      <p:sp>
        <p:nvSpPr>
          <p:cNvPr id="9" name="Content Placeholder 2"/>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400" dirty="0"/>
          </a:p>
        </p:txBody>
      </p:sp>
      <p:pic>
        <p:nvPicPr>
          <p:cNvPr id="4" name="Picture 3" descr="Action Against Hunger - Wikipedia">
            <a:extLst>
              <a:ext uri="{FF2B5EF4-FFF2-40B4-BE49-F238E27FC236}">
                <a16:creationId xmlns:a16="http://schemas.microsoft.com/office/drawing/2014/main" id="{EEDF1EFC-1405-9E66-9DD4-E31FF2051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826630" y="1233296"/>
            <a:ext cx="906180" cy="548640"/>
          </a:xfrm>
          <a:prstGeom prst="rect">
            <a:avLst/>
          </a:prstGeom>
          <a:noFill/>
          <a:ln>
            <a:noFill/>
          </a:ln>
        </p:spPr>
      </p:pic>
      <p:pic>
        <p:nvPicPr>
          <p:cNvPr id="5" name="Picture 4" descr="UNICEF EAPRO Education">
            <a:extLst>
              <a:ext uri="{FF2B5EF4-FFF2-40B4-BE49-F238E27FC236}">
                <a16:creationId xmlns:a16="http://schemas.microsoft.com/office/drawing/2014/main" id="{34DD225C-8A0D-8F40-AF94-2BA3ADD8A4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9296144" y="1233296"/>
            <a:ext cx="1023866" cy="548640"/>
          </a:xfrm>
          <a:prstGeom prst="rect">
            <a:avLst/>
          </a:prstGeom>
          <a:noFill/>
          <a:ln>
            <a:noFill/>
          </a:ln>
        </p:spPr>
      </p:pic>
      <p:pic>
        <p:nvPicPr>
          <p:cNvPr id="6" name="Picture 5" descr="Ministry of Health,Ethiopia">
            <a:extLst>
              <a:ext uri="{FF2B5EF4-FFF2-40B4-BE49-F238E27FC236}">
                <a16:creationId xmlns:a16="http://schemas.microsoft.com/office/drawing/2014/main" id="{B19A7C85-C02A-5189-F638-22D4F3F1817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240884" y="1233296"/>
            <a:ext cx="548640" cy="548640"/>
          </a:xfrm>
          <a:prstGeom prst="rect">
            <a:avLst/>
          </a:prstGeom>
          <a:noFill/>
        </p:spPr>
      </p:pic>
      <p:pic>
        <p:nvPicPr>
          <p:cNvPr id="7" name="Picture 6" descr="A picture containing text, clock&#10;&#10;Description automatically generated">
            <a:extLst>
              <a:ext uri="{FF2B5EF4-FFF2-40B4-BE49-F238E27FC236}">
                <a16:creationId xmlns:a16="http://schemas.microsoft.com/office/drawing/2014/main" id="{15E6D1B2-0204-6F2C-020B-2C1961CAA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061" y="1233296"/>
            <a:ext cx="1558344" cy="548640"/>
          </a:xfrm>
          <a:prstGeom prst="rect">
            <a:avLst/>
          </a:prstGeom>
        </p:spPr>
      </p:pic>
      <p:pic>
        <p:nvPicPr>
          <p:cNvPr id="8" name="Picture 7">
            <a:extLst>
              <a:ext uri="{FF2B5EF4-FFF2-40B4-BE49-F238E27FC236}">
                <a16:creationId xmlns:a16="http://schemas.microsoft.com/office/drawing/2014/main" id="{726F0A3A-A96D-EEB8-855B-EBCF9A9F385F}"/>
              </a:ext>
            </a:extLst>
          </p:cNvPr>
          <p:cNvPicPr>
            <a:picLocks noChangeAspect="1"/>
          </p:cNvPicPr>
          <p:nvPr/>
        </p:nvPicPr>
        <p:blipFill rotWithShape="1">
          <a:blip r:embed="rId8"/>
          <a:srcRect t="6361" r="4020" b="20014"/>
          <a:stretch/>
        </p:blipFill>
        <p:spPr>
          <a:xfrm>
            <a:off x="4397245" y="1233296"/>
            <a:ext cx="1490278" cy="548640"/>
          </a:xfrm>
          <a:prstGeom prst="rect">
            <a:avLst/>
          </a:prstGeom>
        </p:spPr>
      </p:pic>
      <p:pic>
        <p:nvPicPr>
          <p:cNvPr id="10" name="gmail-m_-180682702022898639Picture 1">
            <a:extLst>
              <a:ext uri="{FF2B5EF4-FFF2-40B4-BE49-F238E27FC236}">
                <a16:creationId xmlns:a16="http://schemas.microsoft.com/office/drawing/2014/main" id="{A6C4A953-A4CF-6CF3-0E58-B9613157BB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9025" y="1233296"/>
            <a:ext cx="1371600" cy="548640"/>
          </a:xfrm>
          <a:prstGeom prst="rect">
            <a:avLst/>
          </a:prstGeom>
          <a:noFill/>
          <a:ln>
            <a:noFill/>
          </a:ln>
        </p:spPr>
      </p:pic>
      <p:pic>
        <p:nvPicPr>
          <p:cNvPr id="11" name="Picture 10">
            <a:extLst>
              <a:ext uri="{FF2B5EF4-FFF2-40B4-BE49-F238E27FC236}">
                <a16:creationId xmlns:a16="http://schemas.microsoft.com/office/drawing/2014/main" id="{6E68DF67-DA50-57AA-169B-E31921C11429}"/>
              </a:ext>
            </a:extLst>
          </p:cNvPr>
          <p:cNvPicPr>
            <a:picLocks noChangeAspect="1"/>
          </p:cNvPicPr>
          <p:nvPr/>
        </p:nvPicPr>
        <p:blipFill>
          <a:blip r:embed="rId10"/>
          <a:stretch>
            <a:fillRect/>
          </a:stretch>
        </p:blipFill>
        <p:spPr>
          <a:xfrm>
            <a:off x="6394143" y="1233296"/>
            <a:ext cx="1340121" cy="548640"/>
          </a:xfrm>
          <a:prstGeom prst="rect">
            <a:avLst/>
          </a:prstGeom>
        </p:spPr>
      </p:pic>
      <p:sp>
        <p:nvSpPr>
          <p:cNvPr id="13" name="TextBox 12">
            <a:extLst>
              <a:ext uri="{FF2B5EF4-FFF2-40B4-BE49-F238E27FC236}">
                <a16:creationId xmlns:a16="http://schemas.microsoft.com/office/drawing/2014/main" id="{CCCAB9FE-2036-7D51-611C-F2494B8077FE}"/>
              </a:ext>
            </a:extLst>
          </p:cNvPr>
          <p:cNvSpPr txBox="1"/>
          <p:nvPr/>
        </p:nvSpPr>
        <p:spPr>
          <a:xfrm>
            <a:off x="454061" y="707626"/>
            <a:ext cx="11283878" cy="338554"/>
          </a:xfrm>
          <a:prstGeom prst="rect">
            <a:avLst/>
          </a:prstGeom>
          <a:solidFill>
            <a:srgbClr val="4472C4"/>
          </a:solidFill>
        </p:spPr>
        <p:txBody>
          <a:bodyPr wrap="square">
            <a:spAutoFit/>
          </a:bodyPr>
          <a:lstStyle/>
          <a:p>
            <a:pPr marL="0" indent="0">
              <a:buNone/>
            </a:pPr>
            <a:r>
              <a:rPr lang="en-US" sz="1600" b="1" dirty="0">
                <a:solidFill>
                  <a:schemeClr val="bg1"/>
                </a:solidFill>
              </a:rPr>
              <a:t>1. Power of Nutrition (PON) Operational Research: </a:t>
            </a:r>
            <a:r>
              <a:rPr lang="en-US" sz="1600" b="1" u="sng" dirty="0">
                <a:solidFill>
                  <a:schemeClr val="bg1"/>
                </a:solidFill>
              </a:rPr>
              <a:t>Modified Dosage for Acute Malnutrition Trial (MODAM trial)</a:t>
            </a:r>
          </a:p>
        </p:txBody>
      </p:sp>
      <p:pic>
        <p:nvPicPr>
          <p:cNvPr id="15" name="Graphic 14" descr="Puzzle pieces with solid fill">
            <a:extLst>
              <a:ext uri="{FF2B5EF4-FFF2-40B4-BE49-F238E27FC236}">
                <a16:creationId xmlns:a16="http://schemas.microsoft.com/office/drawing/2014/main" id="{DD631457-FB43-C697-DB5E-7841C5CB9DDE}"/>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4061" y="5875830"/>
            <a:ext cx="409728" cy="409728"/>
          </a:xfrm>
          <a:prstGeom prst="rect">
            <a:avLst/>
          </a:prstGeom>
        </p:spPr>
      </p:pic>
      <p:pic>
        <p:nvPicPr>
          <p:cNvPr id="17" name="Graphic 16" descr="Handshake with solid fill">
            <a:extLst>
              <a:ext uri="{FF2B5EF4-FFF2-40B4-BE49-F238E27FC236}">
                <a16:creationId xmlns:a16="http://schemas.microsoft.com/office/drawing/2014/main" id="{A862D040-A2BF-AC25-3840-94C1696FF0E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4061" y="4402187"/>
            <a:ext cx="409728" cy="409728"/>
          </a:xfrm>
          <a:prstGeom prst="rect">
            <a:avLst/>
          </a:prstGeom>
        </p:spPr>
      </p:pic>
      <p:pic>
        <p:nvPicPr>
          <p:cNvPr id="19" name="Graphic 18" descr="Map with pin with solid fill">
            <a:extLst>
              <a:ext uri="{FF2B5EF4-FFF2-40B4-BE49-F238E27FC236}">
                <a16:creationId xmlns:a16="http://schemas.microsoft.com/office/drawing/2014/main" id="{4D988B0B-C363-7083-10D8-1EF3C2CE4942}"/>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4061" y="3423632"/>
            <a:ext cx="409728" cy="409728"/>
          </a:xfrm>
          <a:prstGeom prst="rect">
            <a:avLst/>
          </a:prstGeom>
        </p:spPr>
      </p:pic>
      <p:pic>
        <p:nvPicPr>
          <p:cNvPr id="21" name="Graphic 20" descr="Bullseye with solid fill">
            <a:extLst>
              <a:ext uri="{FF2B5EF4-FFF2-40B4-BE49-F238E27FC236}">
                <a16:creationId xmlns:a16="http://schemas.microsoft.com/office/drawing/2014/main" id="{06A1AC5C-C27F-E672-0258-695D171E7F3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4061" y="2004848"/>
            <a:ext cx="409728" cy="409728"/>
          </a:xfrm>
          <a:prstGeom prst="rect">
            <a:avLst/>
          </a:prstGeom>
        </p:spPr>
      </p:pic>
      <p:sp>
        <p:nvSpPr>
          <p:cNvPr id="23" name="TextBox 22">
            <a:extLst>
              <a:ext uri="{FF2B5EF4-FFF2-40B4-BE49-F238E27FC236}">
                <a16:creationId xmlns:a16="http://schemas.microsoft.com/office/drawing/2014/main" id="{504083D5-F09F-962C-6D92-4CE75243BE31}"/>
              </a:ext>
            </a:extLst>
          </p:cNvPr>
          <p:cNvSpPr txBox="1"/>
          <p:nvPr/>
        </p:nvSpPr>
        <p:spPr>
          <a:xfrm>
            <a:off x="994706" y="3474960"/>
            <a:ext cx="6871844" cy="338554"/>
          </a:xfrm>
          <a:prstGeom prst="rect">
            <a:avLst/>
          </a:prstGeom>
          <a:noFill/>
        </p:spPr>
        <p:txBody>
          <a:bodyPr wrap="square">
            <a:spAutoFit/>
          </a:bodyPr>
          <a:lstStyle/>
          <a:p>
            <a:pPr marL="0" indent="0" algn="just">
              <a:spcBef>
                <a:spcPts val="0"/>
              </a:spcBef>
              <a:buNone/>
            </a:pPr>
            <a:r>
              <a:rPr lang="en-US" sz="1600" b="1" dirty="0">
                <a:solidFill>
                  <a:schemeClr val="accent2"/>
                </a:solidFill>
              </a:rPr>
              <a:t>Location</a:t>
            </a:r>
            <a:r>
              <a:rPr lang="en-US" sz="1600" dirty="0"/>
              <a:t>: </a:t>
            </a:r>
            <a:r>
              <a:rPr lang="en-US" sz="1500" dirty="0">
                <a:solidFill>
                  <a:sysClr val="windowText" lastClr="000000"/>
                </a:solidFill>
              </a:rPr>
              <a:t>Teltele woreda, Oromia Region; Gode woreda, Somali Region.</a:t>
            </a:r>
          </a:p>
        </p:txBody>
      </p:sp>
      <p:sp>
        <p:nvSpPr>
          <p:cNvPr id="25" name="TextBox 24">
            <a:extLst>
              <a:ext uri="{FF2B5EF4-FFF2-40B4-BE49-F238E27FC236}">
                <a16:creationId xmlns:a16="http://schemas.microsoft.com/office/drawing/2014/main" id="{4F21A67D-0065-7952-4390-3E29E069C7CD}"/>
              </a:ext>
            </a:extLst>
          </p:cNvPr>
          <p:cNvSpPr txBox="1"/>
          <p:nvPr/>
        </p:nvSpPr>
        <p:spPr>
          <a:xfrm>
            <a:off x="994706" y="4406333"/>
            <a:ext cx="7288621" cy="1031051"/>
          </a:xfrm>
          <a:prstGeom prst="rect">
            <a:avLst/>
          </a:prstGeom>
          <a:noFill/>
        </p:spPr>
        <p:txBody>
          <a:bodyPr wrap="square">
            <a:spAutoFit/>
          </a:bodyPr>
          <a:lstStyle/>
          <a:p>
            <a:pPr algn="just"/>
            <a:r>
              <a:rPr lang="en-US" sz="1600" b="1" dirty="0">
                <a:solidFill>
                  <a:schemeClr val="accent2"/>
                </a:solidFill>
              </a:rPr>
              <a:t>Donors and Partners</a:t>
            </a:r>
            <a:r>
              <a:rPr lang="en-US" sz="1600" b="1" dirty="0"/>
              <a:t>:</a:t>
            </a:r>
            <a:r>
              <a:rPr lang="en-US" sz="1600" b="1" dirty="0">
                <a:solidFill>
                  <a:schemeClr val="accent2"/>
                </a:solidFill>
              </a:rPr>
              <a:t> </a:t>
            </a:r>
            <a:r>
              <a:rPr lang="en-US" sz="1500" dirty="0">
                <a:solidFill>
                  <a:sysClr val="windowText" lastClr="000000"/>
                </a:solidFill>
              </a:rPr>
              <a:t>Funded by UNICEF, Power of Nutrition, Eleanor Crook Foundation, Rotary, END Fund, with co-funding from Action Against Hunger</a:t>
            </a:r>
          </a:p>
          <a:p>
            <a:pPr algn="just"/>
            <a:r>
              <a:rPr lang="en-US" sz="1500" dirty="0">
                <a:solidFill>
                  <a:sysClr val="windowText" lastClr="000000"/>
                </a:solidFill>
              </a:rPr>
              <a:t>In partnership with UNICEF, Federal Ministry of Health, Ethiopian Public Health Institute (EPHI), and University of Washington (UW)</a:t>
            </a:r>
          </a:p>
        </p:txBody>
      </p:sp>
      <p:sp>
        <p:nvSpPr>
          <p:cNvPr id="27" name="TextBox 26">
            <a:extLst>
              <a:ext uri="{FF2B5EF4-FFF2-40B4-BE49-F238E27FC236}">
                <a16:creationId xmlns:a16="http://schemas.microsoft.com/office/drawing/2014/main" id="{C8255359-2BBA-E0DD-A30C-6E15C8AC184D}"/>
              </a:ext>
            </a:extLst>
          </p:cNvPr>
          <p:cNvSpPr txBox="1"/>
          <p:nvPr/>
        </p:nvSpPr>
        <p:spPr>
          <a:xfrm>
            <a:off x="982570" y="5875830"/>
            <a:ext cx="10487315" cy="584775"/>
          </a:xfrm>
          <a:prstGeom prst="rect">
            <a:avLst/>
          </a:prstGeom>
          <a:noFill/>
        </p:spPr>
        <p:txBody>
          <a:bodyPr wrap="square">
            <a:spAutoFit/>
          </a:bodyPr>
          <a:lstStyle/>
          <a:p>
            <a:pPr indent="0" algn="just">
              <a:spcBef>
                <a:spcPts val="0"/>
              </a:spcBef>
              <a:buNone/>
            </a:pPr>
            <a:r>
              <a:rPr lang="en-US" sz="1600" b="1" dirty="0">
                <a:solidFill>
                  <a:schemeClr val="accent2"/>
                </a:solidFill>
              </a:rPr>
              <a:t>Significance for prevention and treatment of wasting in Ethiopia</a:t>
            </a:r>
            <a:r>
              <a:rPr lang="en-US" sz="1600" b="1" dirty="0"/>
              <a:t>:</a:t>
            </a:r>
            <a:r>
              <a:rPr lang="en-US" sz="1600" b="1" dirty="0">
                <a:solidFill>
                  <a:schemeClr val="accent2"/>
                </a:solidFill>
              </a:rPr>
              <a:t> </a:t>
            </a:r>
            <a:r>
              <a:rPr lang="en-US" sz="1500" dirty="0">
                <a:solidFill>
                  <a:sysClr val="windowText" lastClr="000000"/>
                </a:solidFill>
              </a:rPr>
              <a:t>using a modified dosage could improve treatment efficiency and cost-effectiveness, enabling us to reach more children with limited resources.</a:t>
            </a:r>
          </a:p>
        </p:txBody>
      </p:sp>
      <p:sp>
        <p:nvSpPr>
          <p:cNvPr id="28" name="Rectangle 27">
            <a:extLst>
              <a:ext uri="{FF2B5EF4-FFF2-40B4-BE49-F238E27FC236}">
                <a16:creationId xmlns:a16="http://schemas.microsoft.com/office/drawing/2014/main" id="{CB0A3256-A940-8C60-BE7B-0EF768F61D02}"/>
              </a:ext>
            </a:extLst>
          </p:cNvPr>
          <p:cNvSpPr/>
          <p:nvPr/>
        </p:nvSpPr>
        <p:spPr>
          <a:xfrm>
            <a:off x="9439785" y="5268739"/>
            <a:ext cx="381003" cy="32238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Rectangle 28">
            <a:extLst>
              <a:ext uri="{FF2B5EF4-FFF2-40B4-BE49-F238E27FC236}">
                <a16:creationId xmlns:a16="http://schemas.microsoft.com/office/drawing/2014/main" id="{31784D3E-C7B8-A446-1D8A-A170DA11867D}"/>
              </a:ext>
            </a:extLst>
          </p:cNvPr>
          <p:cNvSpPr/>
          <p:nvPr/>
        </p:nvSpPr>
        <p:spPr>
          <a:xfrm>
            <a:off x="10345165" y="5035807"/>
            <a:ext cx="381003" cy="32238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47258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400" dirty="0"/>
          </a:p>
        </p:txBody>
      </p:sp>
      <p:sp>
        <p:nvSpPr>
          <p:cNvPr id="5" name="Title 3"/>
          <p:cNvSpPr txBox="1">
            <a:spLocks/>
          </p:cNvSpPr>
          <p:nvPr/>
        </p:nvSpPr>
        <p:spPr>
          <a:xfrm>
            <a:off x="552012" y="6028854"/>
            <a:ext cx="11417300" cy="746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50" b="1" dirty="0">
                <a:latin typeface="+mn-lt"/>
              </a:rPr>
              <a:t>For more information on the two operational research, please contact:  </a:t>
            </a:r>
            <a:br>
              <a:rPr lang="en-US" sz="1050" dirty="0">
                <a:latin typeface="+mn-lt"/>
              </a:rPr>
            </a:br>
            <a:br>
              <a:rPr lang="en-US" sz="900" dirty="0">
                <a:latin typeface="+mn-lt"/>
              </a:rPr>
            </a:br>
            <a:r>
              <a:rPr lang="en-US" sz="900" b="1" dirty="0">
                <a:latin typeface="+mn-lt"/>
              </a:rPr>
              <a:t>Heather Stobaugh 	                                                                                                               Yosef Beyene 	                                                                                                        Maria Wrabel	</a:t>
            </a:r>
            <a:br>
              <a:rPr lang="en-US" sz="900" dirty="0">
                <a:latin typeface="+mn-lt"/>
              </a:rPr>
            </a:br>
            <a:r>
              <a:rPr lang="en-US" sz="900" dirty="0">
                <a:latin typeface="+mn-lt"/>
              </a:rPr>
              <a:t>Principal Investigator	                                                                            Principal Investigator	                                                                    Research Project Coordinator</a:t>
            </a:r>
            <a:br>
              <a:rPr lang="en-US" sz="900" dirty="0">
                <a:latin typeface="+mn-lt"/>
              </a:rPr>
            </a:br>
            <a:r>
              <a:rPr lang="en-US" sz="900" dirty="0">
                <a:latin typeface="+mn-lt"/>
              </a:rPr>
              <a:t>Action Against Hunger                                                                                                           Ethiopia Public Health Institute (EPHI)                                                                    Action Against Hunger </a:t>
            </a:r>
            <a:br>
              <a:rPr lang="en-US" sz="900" dirty="0">
                <a:latin typeface="+mn-lt"/>
              </a:rPr>
            </a:br>
            <a:r>
              <a:rPr lang="en-US" sz="900" dirty="0">
                <a:latin typeface="+mn-lt"/>
              </a:rPr>
              <a:t>Email: </a:t>
            </a:r>
            <a:r>
              <a:rPr lang="en-US" sz="900" u="sng" dirty="0">
                <a:latin typeface="+mn-lt"/>
                <a:hlinkClick r:id="rId3"/>
              </a:rPr>
              <a:t>hstobaugh@actionagainsthunger.org</a:t>
            </a:r>
            <a:r>
              <a:rPr lang="en-US" sz="900" dirty="0">
                <a:latin typeface="+mn-lt"/>
              </a:rPr>
              <a:t> 	                                        Email: </a:t>
            </a:r>
            <a:r>
              <a:rPr lang="en-US" sz="900" dirty="0">
                <a:latin typeface="+mn-lt"/>
                <a:hlinkClick r:id="rId4"/>
              </a:rPr>
              <a:t>yosef_beyene@yahoo.com</a:t>
            </a:r>
            <a:r>
              <a:rPr lang="en-US" sz="900" dirty="0">
                <a:latin typeface="+mn-lt"/>
              </a:rPr>
              <a:t>                                                                          Email: </a:t>
            </a:r>
            <a:r>
              <a:rPr lang="en-US" sz="900" dirty="0">
                <a:latin typeface="+mn-lt"/>
                <a:hlinkClick r:id="rId5"/>
              </a:rPr>
              <a:t>pon-pc@et-actionagainsthunger.org</a:t>
            </a:r>
            <a:endParaRPr lang="en-US" sz="900" dirty="0">
              <a:latin typeface="+mn-lt"/>
            </a:endParaRPr>
          </a:p>
        </p:txBody>
      </p:sp>
      <p:sp>
        <p:nvSpPr>
          <p:cNvPr id="8" name="Content Placeholder 2">
            <a:extLst>
              <a:ext uri="{FF2B5EF4-FFF2-40B4-BE49-F238E27FC236}">
                <a16:creationId xmlns:a16="http://schemas.microsoft.com/office/drawing/2014/main" id="{F7724A72-1734-BBBE-922A-5F5800B78930}"/>
              </a:ext>
            </a:extLst>
          </p:cNvPr>
          <p:cNvSpPr>
            <a:spLocks noGrp="1"/>
          </p:cNvSpPr>
          <p:nvPr>
            <p:ph idx="1"/>
          </p:nvPr>
        </p:nvSpPr>
        <p:spPr>
          <a:xfrm>
            <a:off x="994706" y="2101473"/>
            <a:ext cx="10738104" cy="1161390"/>
          </a:xfrm>
        </p:spPr>
        <p:txBody>
          <a:bodyPr>
            <a:normAutofit fontScale="92500" lnSpcReduction="20000"/>
          </a:bodyPr>
          <a:lstStyle/>
          <a:p>
            <a:pPr marL="0" indent="0" algn="just">
              <a:spcBef>
                <a:spcPts val="0"/>
              </a:spcBef>
              <a:buNone/>
            </a:pPr>
            <a:r>
              <a:rPr lang="en-US" sz="1700" b="1" dirty="0">
                <a:solidFill>
                  <a:schemeClr val="accent2"/>
                </a:solidFill>
              </a:rPr>
              <a:t>Aim and Objectives</a:t>
            </a:r>
            <a:r>
              <a:rPr lang="en-US" sz="1600" dirty="0"/>
              <a:t>: </a:t>
            </a:r>
          </a:p>
          <a:p>
            <a:pPr marL="0" indent="0" algn="just">
              <a:spcBef>
                <a:spcPts val="0"/>
              </a:spcBef>
              <a:buNone/>
            </a:pPr>
            <a:endParaRPr lang="en-US" sz="1600" dirty="0"/>
          </a:p>
          <a:p>
            <a:pPr algn="just">
              <a:spcBef>
                <a:spcPts val="0"/>
              </a:spcBef>
            </a:pPr>
            <a:r>
              <a:rPr lang="en-US" sz="1600" dirty="0">
                <a:solidFill>
                  <a:sysClr val="windowText" lastClr="000000"/>
                </a:solidFill>
              </a:rPr>
              <a:t>To generate evidence on the impact of Family MUAC on early identification and referrals, treatment outcomes, and screening and/or treatment coverage as compared to standard HEW-led community-based screenings. </a:t>
            </a:r>
          </a:p>
          <a:p>
            <a:pPr marL="0" indent="0" algn="just">
              <a:spcBef>
                <a:spcPts val="0"/>
              </a:spcBef>
              <a:buNone/>
            </a:pPr>
            <a:endParaRPr lang="en-US" sz="1600" dirty="0">
              <a:solidFill>
                <a:sysClr val="windowText" lastClr="000000"/>
              </a:solidFill>
            </a:endParaRPr>
          </a:p>
          <a:p>
            <a:pPr algn="just">
              <a:spcBef>
                <a:spcPts val="0"/>
              </a:spcBef>
            </a:pPr>
            <a:r>
              <a:rPr lang="en-US" sz="1600" dirty="0">
                <a:solidFill>
                  <a:sysClr val="windowText" lastClr="000000"/>
                </a:solidFill>
              </a:rPr>
              <a:t>To assess short- and longer-term caregiver measurement accuracy and frequency</a:t>
            </a:r>
          </a:p>
        </p:txBody>
      </p:sp>
      <p:sp>
        <p:nvSpPr>
          <p:cNvPr id="10" name="Content Placeholder 2">
            <a:extLst>
              <a:ext uri="{FF2B5EF4-FFF2-40B4-BE49-F238E27FC236}">
                <a16:creationId xmlns:a16="http://schemas.microsoft.com/office/drawing/2014/main" id="{438E98C3-233A-ACC6-5CD6-5810F13F976F}"/>
              </a:ext>
            </a:extLst>
          </p:cNvPr>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400" dirty="0"/>
          </a:p>
        </p:txBody>
      </p:sp>
      <p:pic>
        <p:nvPicPr>
          <p:cNvPr id="11" name="Picture 10" descr="Action Against Hunger - Wikipedia">
            <a:extLst>
              <a:ext uri="{FF2B5EF4-FFF2-40B4-BE49-F238E27FC236}">
                <a16:creationId xmlns:a16="http://schemas.microsoft.com/office/drawing/2014/main" id="{E1D68922-579B-5176-A674-1407502F11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826630" y="1238843"/>
            <a:ext cx="906180" cy="548640"/>
          </a:xfrm>
          <a:prstGeom prst="rect">
            <a:avLst/>
          </a:prstGeom>
          <a:noFill/>
          <a:ln>
            <a:noFill/>
          </a:ln>
        </p:spPr>
      </p:pic>
      <p:pic>
        <p:nvPicPr>
          <p:cNvPr id="12" name="Picture 11" descr="UNICEF EAPRO Education">
            <a:extLst>
              <a:ext uri="{FF2B5EF4-FFF2-40B4-BE49-F238E27FC236}">
                <a16:creationId xmlns:a16="http://schemas.microsoft.com/office/drawing/2014/main" id="{AECC2040-3D1B-FA88-9156-1993F5277DF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bwMode="auto">
          <a:xfrm>
            <a:off x="9296144" y="1238843"/>
            <a:ext cx="1023866" cy="548640"/>
          </a:xfrm>
          <a:prstGeom prst="rect">
            <a:avLst/>
          </a:prstGeom>
          <a:noFill/>
          <a:ln>
            <a:noFill/>
          </a:ln>
        </p:spPr>
      </p:pic>
      <p:pic>
        <p:nvPicPr>
          <p:cNvPr id="13" name="Picture 12" descr="Ministry of Health,Ethiopia">
            <a:extLst>
              <a:ext uri="{FF2B5EF4-FFF2-40B4-BE49-F238E27FC236}">
                <a16:creationId xmlns:a16="http://schemas.microsoft.com/office/drawing/2014/main" id="{EA1FBA24-040A-58D4-5D57-74B07575E617}"/>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240884" y="1238843"/>
            <a:ext cx="548640" cy="548640"/>
          </a:xfrm>
          <a:prstGeom prst="rect">
            <a:avLst/>
          </a:prstGeom>
          <a:noFill/>
        </p:spPr>
      </p:pic>
      <p:pic>
        <p:nvPicPr>
          <p:cNvPr id="14" name="Picture 13" descr="A picture containing text, clock&#10;&#10;Description automatically generated">
            <a:extLst>
              <a:ext uri="{FF2B5EF4-FFF2-40B4-BE49-F238E27FC236}">
                <a16:creationId xmlns:a16="http://schemas.microsoft.com/office/drawing/2014/main" id="{F4C111E6-E8B7-F093-C9FB-ACF8DCEF97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061" y="1238843"/>
            <a:ext cx="1558344" cy="548640"/>
          </a:xfrm>
          <a:prstGeom prst="rect">
            <a:avLst/>
          </a:prstGeom>
        </p:spPr>
      </p:pic>
      <p:pic>
        <p:nvPicPr>
          <p:cNvPr id="15" name="Picture 14">
            <a:extLst>
              <a:ext uri="{FF2B5EF4-FFF2-40B4-BE49-F238E27FC236}">
                <a16:creationId xmlns:a16="http://schemas.microsoft.com/office/drawing/2014/main" id="{BE9D87AC-47FA-5E35-DAF4-8BFCF310048C}"/>
              </a:ext>
            </a:extLst>
          </p:cNvPr>
          <p:cNvPicPr>
            <a:picLocks noChangeAspect="1"/>
          </p:cNvPicPr>
          <p:nvPr/>
        </p:nvPicPr>
        <p:blipFill rotWithShape="1">
          <a:blip r:embed="rId10"/>
          <a:srcRect t="6361" r="4020" b="20014"/>
          <a:stretch/>
        </p:blipFill>
        <p:spPr>
          <a:xfrm>
            <a:off x="4397245" y="1238843"/>
            <a:ext cx="1490278" cy="548640"/>
          </a:xfrm>
          <a:prstGeom prst="rect">
            <a:avLst/>
          </a:prstGeom>
        </p:spPr>
      </p:pic>
      <p:pic>
        <p:nvPicPr>
          <p:cNvPr id="16" name="gmail-m_-180682702022898639Picture 1">
            <a:extLst>
              <a:ext uri="{FF2B5EF4-FFF2-40B4-BE49-F238E27FC236}">
                <a16:creationId xmlns:a16="http://schemas.microsoft.com/office/drawing/2014/main" id="{FFBF3EED-0971-1139-56EB-A97762A574F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9025" y="1238843"/>
            <a:ext cx="1371600" cy="548640"/>
          </a:xfrm>
          <a:prstGeom prst="rect">
            <a:avLst/>
          </a:prstGeom>
          <a:noFill/>
          <a:ln>
            <a:noFill/>
          </a:ln>
        </p:spPr>
      </p:pic>
      <p:pic>
        <p:nvPicPr>
          <p:cNvPr id="17" name="Picture 16">
            <a:extLst>
              <a:ext uri="{FF2B5EF4-FFF2-40B4-BE49-F238E27FC236}">
                <a16:creationId xmlns:a16="http://schemas.microsoft.com/office/drawing/2014/main" id="{81DCCF33-54FE-E58D-4A85-88BF41748E84}"/>
              </a:ext>
            </a:extLst>
          </p:cNvPr>
          <p:cNvPicPr>
            <a:picLocks noChangeAspect="1"/>
          </p:cNvPicPr>
          <p:nvPr/>
        </p:nvPicPr>
        <p:blipFill>
          <a:blip r:embed="rId12"/>
          <a:stretch>
            <a:fillRect/>
          </a:stretch>
        </p:blipFill>
        <p:spPr>
          <a:xfrm>
            <a:off x="6394143" y="1238843"/>
            <a:ext cx="1340121" cy="548640"/>
          </a:xfrm>
          <a:prstGeom prst="rect">
            <a:avLst/>
          </a:prstGeom>
        </p:spPr>
      </p:pic>
      <p:sp>
        <p:nvSpPr>
          <p:cNvPr id="18" name="TextBox 17">
            <a:extLst>
              <a:ext uri="{FF2B5EF4-FFF2-40B4-BE49-F238E27FC236}">
                <a16:creationId xmlns:a16="http://schemas.microsoft.com/office/drawing/2014/main" id="{F981952F-0650-C434-BD92-270DE9DB96C9}"/>
              </a:ext>
            </a:extLst>
          </p:cNvPr>
          <p:cNvSpPr txBox="1"/>
          <p:nvPr/>
        </p:nvSpPr>
        <p:spPr>
          <a:xfrm>
            <a:off x="454061" y="634590"/>
            <a:ext cx="11283878" cy="338554"/>
          </a:xfrm>
          <a:prstGeom prst="rect">
            <a:avLst/>
          </a:prstGeom>
          <a:solidFill>
            <a:srgbClr val="4472C4"/>
          </a:solidFill>
        </p:spPr>
        <p:txBody>
          <a:bodyPr wrap="square">
            <a:spAutoFit/>
          </a:bodyPr>
          <a:lstStyle/>
          <a:p>
            <a:pPr marL="0" indent="0">
              <a:buNone/>
            </a:pPr>
            <a:r>
              <a:rPr lang="en-US" sz="1600" b="1" dirty="0">
                <a:solidFill>
                  <a:schemeClr val="bg1"/>
                </a:solidFill>
              </a:rPr>
              <a:t>2. Power of Nutrition (PON) Operational Research: </a:t>
            </a:r>
            <a:r>
              <a:rPr lang="en-US" sz="1600" b="1" u="sng" dirty="0">
                <a:solidFill>
                  <a:schemeClr val="bg1"/>
                </a:solidFill>
              </a:rPr>
              <a:t>Family MUAC</a:t>
            </a:r>
          </a:p>
        </p:txBody>
      </p:sp>
      <p:pic>
        <p:nvPicPr>
          <p:cNvPr id="19" name="Graphic 18" descr="Puzzle pieces with solid fill">
            <a:extLst>
              <a:ext uri="{FF2B5EF4-FFF2-40B4-BE49-F238E27FC236}">
                <a16:creationId xmlns:a16="http://schemas.microsoft.com/office/drawing/2014/main" id="{B37C4F2B-2342-F3DC-2622-C1861B20B58C}"/>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4061" y="5042740"/>
            <a:ext cx="409728" cy="409728"/>
          </a:xfrm>
          <a:prstGeom prst="rect">
            <a:avLst/>
          </a:prstGeom>
        </p:spPr>
      </p:pic>
      <p:pic>
        <p:nvPicPr>
          <p:cNvPr id="20" name="Graphic 19" descr="Handshake with solid fill">
            <a:extLst>
              <a:ext uri="{FF2B5EF4-FFF2-40B4-BE49-F238E27FC236}">
                <a16:creationId xmlns:a16="http://schemas.microsoft.com/office/drawing/2014/main" id="{540454C5-1E73-C35F-46E6-55F11E25BCC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4061" y="3941967"/>
            <a:ext cx="409728" cy="409728"/>
          </a:xfrm>
          <a:prstGeom prst="rect">
            <a:avLst/>
          </a:prstGeom>
        </p:spPr>
      </p:pic>
      <p:pic>
        <p:nvPicPr>
          <p:cNvPr id="21" name="Graphic 20" descr="Map with pin with solid fill">
            <a:extLst>
              <a:ext uri="{FF2B5EF4-FFF2-40B4-BE49-F238E27FC236}">
                <a16:creationId xmlns:a16="http://schemas.microsoft.com/office/drawing/2014/main" id="{1D65AF31-0776-D733-CBC4-6626D237C34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4061" y="3291846"/>
            <a:ext cx="409728" cy="409728"/>
          </a:xfrm>
          <a:prstGeom prst="rect">
            <a:avLst/>
          </a:prstGeom>
        </p:spPr>
      </p:pic>
      <p:pic>
        <p:nvPicPr>
          <p:cNvPr id="22" name="Graphic 21" descr="Bullseye with solid fill">
            <a:extLst>
              <a:ext uri="{FF2B5EF4-FFF2-40B4-BE49-F238E27FC236}">
                <a16:creationId xmlns:a16="http://schemas.microsoft.com/office/drawing/2014/main" id="{BF1352FD-6718-6032-1DEE-1706C200BDC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4061" y="2113113"/>
            <a:ext cx="409728" cy="409728"/>
          </a:xfrm>
          <a:prstGeom prst="rect">
            <a:avLst/>
          </a:prstGeom>
        </p:spPr>
      </p:pic>
      <p:sp>
        <p:nvSpPr>
          <p:cNvPr id="23" name="TextBox 22">
            <a:extLst>
              <a:ext uri="{FF2B5EF4-FFF2-40B4-BE49-F238E27FC236}">
                <a16:creationId xmlns:a16="http://schemas.microsoft.com/office/drawing/2014/main" id="{509D4B7D-1139-84A9-2D2D-C7D6315EC042}"/>
              </a:ext>
            </a:extLst>
          </p:cNvPr>
          <p:cNvSpPr txBox="1"/>
          <p:nvPr/>
        </p:nvSpPr>
        <p:spPr>
          <a:xfrm>
            <a:off x="961323" y="3313157"/>
            <a:ext cx="6871844" cy="338554"/>
          </a:xfrm>
          <a:prstGeom prst="rect">
            <a:avLst/>
          </a:prstGeom>
          <a:noFill/>
        </p:spPr>
        <p:txBody>
          <a:bodyPr wrap="square">
            <a:spAutoFit/>
          </a:bodyPr>
          <a:lstStyle/>
          <a:p>
            <a:pPr marL="0" indent="0" algn="just">
              <a:spcBef>
                <a:spcPts val="0"/>
              </a:spcBef>
              <a:buNone/>
            </a:pPr>
            <a:r>
              <a:rPr lang="en-US" sz="1600" b="1" dirty="0">
                <a:solidFill>
                  <a:schemeClr val="accent2"/>
                </a:solidFill>
              </a:rPr>
              <a:t>Location</a:t>
            </a:r>
            <a:r>
              <a:rPr lang="en-US" sz="1600" dirty="0"/>
              <a:t>: </a:t>
            </a:r>
            <a:r>
              <a:rPr lang="en-US" sz="1500" dirty="0">
                <a:solidFill>
                  <a:sysClr val="windowText" lastClr="000000"/>
                </a:solidFill>
              </a:rPr>
              <a:t>To be finalized</a:t>
            </a:r>
          </a:p>
        </p:txBody>
      </p:sp>
      <p:sp>
        <p:nvSpPr>
          <p:cNvPr id="24" name="TextBox 23">
            <a:extLst>
              <a:ext uri="{FF2B5EF4-FFF2-40B4-BE49-F238E27FC236}">
                <a16:creationId xmlns:a16="http://schemas.microsoft.com/office/drawing/2014/main" id="{A8CDFDDA-B8BA-C696-850D-9D60D84CEB59}"/>
              </a:ext>
            </a:extLst>
          </p:cNvPr>
          <p:cNvSpPr txBox="1"/>
          <p:nvPr/>
        </p:nvSpPr>
        <p:spPr>
          <a:xfrm>
            <a:off x="994705" y="3941967"/>
            <a:ext cx="8347011" cy="569387"/>
          </a:xfrm>
          <a:prstGeom prst="rect">
            <a:avLst/>
          </a:prstGeom>
          <a:noFill/>
        </p:spPr>
        <p:txBody>
          <a:bodyPr wrap="square">
            <a:spAutoFit/>
          </a:bodyPr>
          <a:lstStyle/>
          <a:p>
            <a:pPr algn="just"/>
            <a:r>
              <a:rPr lang="en-US" sz="1600" b="1" dirty="0">
                <a:solidFill>
                  <a:schemeClr val="accent2"/>
                </a:solidFill>
              </a:rPr>
              <a:t>Donors and Partners</a:t>
            </a:r>
            <a:r>
              <a:rPr lang="en-US" sz="1600" b="1" dirty="0"/>
              <a:t>:</a:t>
            </a:r>
            <a:r>
              <a:rPr lang="en-US" sz="1600" b="1" dirty="0">
                <a:solidFill>
                  <a:schemeClr val="accent2"/>
                </a:solidFill>
              </a:rPr>
              <a:t> </a:t>
            </a:r>
            <a:r>
              <a:rPr lang="en-US" sz="1500" dirty="0">
                <a:solidFill>
                  <a:sysClr val="windowText" lastClr="000000"/>
                </a:solidFill>
              </a:rPr>
              <a:t>Funded by UNICEF, Power of Nutrition, Eleanor Crook Foundation, Rotary, END Fund, with co-funding from Action Against Hunger; in partnership with FMOH, UNICEF, EPHI, and UW</a:t>
            </a:r>
          </a:p>
        </p:txBody>
      </p:sp>
      <p:sp>
        <p:nvSpPr>
          <p:cNvPr id="25" name="TextBox 24">
            <a:extLst>
              <a:ext uri="{FF2B5EF4-FFF2-40B4-BE49-F238E27FC236}">
                <a16:creationId xmlns:a16="http://schemas.microsoft.com/office/drawing/2014/main" id="{A88A988D-48E2-E312-8E7D-0D67D64050DF}"/>
              </a:ext>
            </a:extLst>
          </p:cNvPr>
          <p:cNvSpPr txBox="1"/>
          <p:nvPr/>
        </p:nvSpPr>
        <p:spPr>
          <a:xfrm>
            <a:off x="1017005" y="5014922"/>
            <a:ext cx="8347012" cy="830997"/>
          </a:xfrm>
          <a:prstGeom prst="rect">
            <a:avLst/>
          </a:prstGeom>
          <a:noFill/>
        </p:spPr>
        <p:txBody>
          <a:bodyPr wrap="square">
            <a:spAutoFit/>
          </a:bodyPr>
          <a:lstStyle/>
          <a:p>
            <a:pPr indent="0" algn="just">
              <a:spcBef>
                <a:spcPts val="0"/>
              </a:spcBef>
              <a:buNone/>
            </a:pPr>
            <a:r>
              <a:rPr lang="en-US" sz="1600" b="1" dirty="0">
                <a:solidFill>
                  <a:schemeClr val="accent2"/>
                </a:solidFill>
              </a:rPr>
              <a:t>Significance for prevention and treatment of wasting in Ethiopia</a:t>
            </a:r>
            <a:r>
              <a:rPr lang="en-US" sz="1600" b="1" dirty="0"/>
              <a:t>:</a:t>
            </a:r>
            <a:r>
              <a:rPr lang="en-US" sz="1600" b="1" dirty="0">
                <a:solidFill>
                  <a:schemeClr val="accent2"/>
                </a:solidFill>
              </a:rPr>
              <a:t> </a:t>
            </a:r>
            <a:r>
              <a:rPr lang="en-US" sz="1500" dirty="0">
                <a:solidFill>
                  <a:sysClr val="windowText" lastClr="000000"/>
                </a:solidFill>
              </a:rPr>
              <a:t>Family MUAC could enable early detection and treatment of acute malnutrition, avoiding deterioration, cost-effectiveness of nutrition treatment programs. </a:t>
            </a:r>
          </a:p>
        </p:txBody>
      </p:sp>
      <p:sp>
        <p:nvSpPr>
          <p:cNvPr id="26" name="Title 1"/>
          <p:cNvSpPr>
            <a:spLocks noGrp="1"/>
          </p:cNvSpPr>
          <p:nvPr>
            <p:ph type="title"/>
          </p:nvPr>
        </p:nvSpPr>
        <p:spPr>
          <a:xfrm>
            <a:off x="364969" y="132482"/>
            <a:ext cx="11462061" cy="415316"/>
          </a:xfrm>
        </p:spPr>
        <p:txBody>
          <a:bodyPr>
            <a:noAutofit/>
          </a:bodyPr>
          <a:lstStyle/>
          <a:p>
            <a:r>
              <a:rPr lang="en-US" sz="2400" b="1" dirty="0">
                <a:solidFill>
                  <a:schemeClr val="accent1"/>
                </a:solidFill>
                <a:latin typeface="+mn-lt"/>
                <a:cs typeface="Gill Sans MT Std Light"/>
              </a:rPr>
              <a:t>Research and Innovation:  </a:t>
            </a:r>
            <a:r>
              <a:rPr lang="en-US" sz="2400" b="1" dirty="0">
                <a:solidFill>
                  <a:schemeClr val="accent6"/>
                </a:solidFill>
                <a:latin typeface="+mn-lt"/>
                <a:cs typeface="Gill Sans MT Std Light"/>
              </a:rPr>
              <a:t>Simplified Approaches </a:t>
            </a:r>
            <a:endParaRPr lang="en-US" sz="2000" b="1" dirty="0">
              <a:solidFill>
                <a:schemeClr val="accent6"/>
              </a:solidFill>
              <a:latin typeface="+mn-lt"/>
              <a:cs typeface="Gill Sans MT Std Light"/>
            </a:endParaRPr>
          </a:p>
        </p:txBody>
      </p:sp>
      <p:pic>
        <p:nvPicPr>
          <p:cNvPr id="2" name="Picture 1"/>
          <p:cNvPicPr>
            <a:picLocks noChangeAspect="1"/>
          </p:cNvPicPr>
          <p:nvPr/>
        </p:nvPicPr>
        <p:blipFill>
          <a:blip r:embed="rId21"/>
          <a:stretch>
            <a:fillRect/>
          </a:stretch>
        </p:blipFill>
        <p:spPr>
          <a:xfrm>
            <a:off x="9425417" y="2800874"/>
            <a:ext cx="2524125" cy="3505200"/>
          </a:xfrm>
          <a:prstGeom prst="rect">
            <a:avLst/>
          </a:prstGeom>
        </p:spPr>
      </p:pic>
    </p:spTree>
    <p:extLst>
      <p:ext uri="{BB962C8B-B14F-4D97-AF65-F5344CB8AC3E}">
        <p14:creationId xmlns:p14="http://schemas.microsoft.com/office/powerpoint/2010/main" val="3197710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Lato" panose="020F0502020204030203"/>
            </a:endParaRPr>
          </a:p>
          <a:p>
            <a:endParaRPr lang="en-US" sz="2400" dirty="0">
              <a:latin typeface="Lato" panose="020F0502020204030203"/>
            </a:endParaRPr>
          </a:p>
        </p:txBody>
      </p:sp>
      <p:sp>
        <p:nvSpPr>
          <p:cNvPr id="8" name="Content Placeholder 2">
            <a:extLst>
              <a:ext uri="{FF2B5EF4-FFF2-40B4-BE49-F238E27FC236}">
                <a16:creationId xmlns:a16="http://schemas.microsoft.com/office/drawing/2014/main" id="{F7724A72-1734-BBBE-922A-5F5800B78930}"/>
              </a:ext>
            </a:extLst>
          </p:cNvPr>
          <p:cNvSpPr>
            <a:spLocks noGrp="1"/>
          </p:cNvSpPr>
          <p:nvPr>
            <p:ph idx="1"/>
          </p:nvPr>
        </p:nvSpPr>
        <p:spPr>
          <a:xfrm>
            <a:off x="891610" y="1274011"/>
            <a:ext cx="10738104" cy="1302829"/>
          </a:xfrm>
        </p:spPr>
        <p:txBody>
          <a:bodyPr>
            <a:normAutofit fontScale="92500" lnSpcReduction="20000"/>
          </a:bodyPr>
          <a:lstStyle/>
          <a:p>
            <a:pPr marL="0" indent="0" algn="just">
              <a:spcBef>
                <a:spcPts val="0"/>
              </a:spcBef>
              <a:buNone/>
            </a:pPr>
            <a:r>
              <a:rPr lang="en-US" sz="1600" b="1" dirty="0">
                <a:solidFill>
                  <a:schemeClr val="accent2"/>
                </a:solidFill>
              </a:rPr>
              <a:t>Aim and Objectives</a:t>
            </a:r>
            <a:r>
              <a:rPr lang="en-US" sz="1600" b="1" dirty="0">
                <a:latin typeface="Lato" panose="020F0502020204030203"/>
              </a:rPr>
              <a:t>:</a:t>
            </a:r>
            <a:r>
              <a:rPr lang="en-US" sz="1600" b="1" dirty="0">
                <a:solidFill>
                  <a:schemeClr val="accent2"/>
                </a:solidFill>
                <a:latin typeface="Lato" panose="020F0502020204030203"/>
              </a:rPr>
              <a:t> </a:t>
            </a:r>
          </a:p>
          <a:p>
            <a:pPr marL="0" indent="0" algn="just">
              <a:spcBef>
                <a:spcPts val="0"/>
              </a:spcBef>
              <a:buNone/>
            </a:pPr>
            <a:endParaRPr lang="en-US" sz="1600" b="1" dirty="0">
              <a:solidFill>
                <a:schemeClr val="accent2"/>
              </a:solidFill>
              <a:latin typeface="Lato" panose="020F0502020204030203"/>
            </a:endParaRPr>
          </a:p>
          <a:p>
            <a:pPr algn="just">
              <a:spcBef>
                <a:spcPts val="0"/>
              </a:spcBef>
            </a:pPr>
            <a:r>
              <a:rPr lang="en-US" sz="1600" b="1" dirty="0"/>
              <a:t>To develop model for Early Warning System (EWS) </a:t>
            </a:r>
            <a:r>
              <a:rPr lang="en-US" sz="1600" dirty="0"/>
              <a:t>to identify potential risks of hunger and malnutrition before they occur leveraging  secondary data from various sources in disaster (e.g. drought and flood) prone areas. </a:t>
            </a:r>
          </a:p>
          <a:p>
            <a:pPr marL="0" indent="0" algn="just">
              <a:spcBef>
                <a:spcPts val="0"/>
              </a:spcBef>
              <a:buNone/>
            </a:pPr>
            <a:endParaRPr lang="en-US" sz="1600" dirty="0"/>
          </a:p>
          <a:p>
            <a:pPr algn="just">
              <a:spcBef>
                <a:spcPts val="0"/>
              </a:spcBef>
            </a:pPr>
            <a:r>
              <a:rPr lang="en-US" sz="1600" b="1" dirty="0"/>
              <a:t>To enhance the local Early Warning System capacity </a:t>
            </a:r>
            <a:r>
              <a:rPr lang="en-US" sz="1600" dirty="0"/>
              <a:t>to prevent and mitigate hunger and malnutrition through the development of nutrition anticipatory action using predictive model. </a:t>
            </a:r>
          </a:p>
          <a:p>
            <a:pPr algn="just">
              <a:spcBef>
                <a:spcPts val="0"/>
              </a:spcBef>
            </a:pPr>
            <a:endParaRPr lang="en-US" sz="1600" dirty="0">
              <a:latin typeface="Lato" panose="020F0502020204030203"/>
            </a:endParaRPr>
          </a:p>
          <a:p>
            <a:pPr algn="just">
              <a:spcBef>
                <a:spcPts val="0"/>
              </a:spcBef>
            </a:pPr>
            <a:endParaRPr lang="en-US" sz="1600" dirty="0">
              <a:latin typeface="Lato" panose="020F0502020204030203"/>
            </a:endParaRPr>
          </a:p>
          <a:p>
            <a:pPr algn="just">
              <a:spcBef>
                <a:spcPts val="0"/>
              </a:spcBef>
            </a:pPr>
            <a:endParaRPr lang="en-US" sz="1600" dirty="0">
              <a:latin typeface="Lato" panose="020F0502020204030203"/>
            </a:endParaRPr>
          </a:p>
        </p:txBody>
      </p:sp>
      <p:sp>
        <p:nvSpPr>
          <p:cNvPr id="10" name="Content Placeholder 2">
            <a:extLst>
              <a:ext uri="{FF2B5EF4-FFF2-40B4-BE49-F238E27FC236}">
                <a16:creationId xmlns:a16="http://schemas.microsoft.com/office/drawing/2014/main" id="{438E98C3-233A-ACC6-5CD6-5810F13F976F}"/>
              </a:ext>
            </a:extLst>
          </p:cNvPr>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Lato" panose="020F0502020204030203"/>
            </a:endParaRPr>
          </a:p>
          <a:p>
            <a:endParaRPr lang="en-US" sz="2400" dirty="0">
              <a:latin typeface="Lato" panose="020F0502020204030203"/>
            </a:endParaRPr>
          </a:p>
        </p:txBody>
      </p:sp>
      <p:sp>
        <p:nvSpPr>
          <p:cNvPr id="18" name="TextBox 17">
            <a:extLst>
              <a:ext uri="{FF2B5EF4-FFF2-40B4-BE49-F238E27FC236}">
                <a16:creationId xmlns:a16="http://schemas.microsoft.com/office/drawing/2014/main" id="{F981952F-0650-C434-BD92-270DE9DB96C9}"/>
              </a:ext>
            </a:extLst>
          </p:cNvPr>
          <p:cNvSpPr txBox="1"/>
          <p:nvPr/>
        </p:nvSpPr>
        <p:spPr>
          <a:xfrm>
            <a:off x="454061" y="634590"/>
            <a:ext cx="11283878" cy="338554"/>
          </a:xfrm>
          <a:prstGeom prst="rect">
            <a:avLst/>
          </a:prstGeom>
          <a:solidFill>
            <a:srgbClr val="4472C4"/>
          </a:solidFill>
        </p:spPr>
        <p:txBody>
          <a:bodyPr wrap="square">
            <a:spAutoFit/>
          </a:bodyPr>
          <a:lstStyle/>
          <a:p>
            <a:r>
              <a:rPr lang="en-US" sz="1600" b="1" dirty="0">
                <a:solidFill>
                  <a:schemeClr val="bg1"/>
                </a:solidFill>
              </a:rPr>
              <a:t>Modeling Early Risk Indicators to Anticipate Malnutrition (MERIAM 2.0): </a:t>
            </a:r>
            <a:endParaRPr lang="en-US" sz="3200" dirty="0">
              <a:solidFill>
                <a:schemeClr val="bg1"/>
              </a:solidFill>
            </a:endParaRPr>
          </a:p>
        </p:txBody>
      </p:sp>
      <p:pic>
        <p:nvPicPr>
          <p:cNvPr id="19" name="Graphic 18" descr="Puzzle pieces with solid fill">
            <a:extLst>
              <a:ext uri="{FF2B5EF4-FFF2-40B4-BE49-F238E27FC236}">
                <a16:creationId xmlns:a16="http://schemas.microsoft.com/office/drawing/2014/main" id="{B37C4F2B-2342-F3DC-2622-C1861B20B58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236" y="4443461"/>
            <a:ext cx="409728" cy="409728"/>
          </a:xfrm>
          <a:prstGeom prst="rect">
            <a:avLst/>
          </a:prstGeom>
        </p:spPr>
      </p:pic>
      <p:pic>
        <p:nvPicPr>
          <p:cNvPr id="20" name="Graphic 19" descr="Handshake with solid fill">
            <a:extLst>
              <a:ext uri="{FF2B5EF4-FFF2-40B4-BE49-F238E27FC236}">
                <a16:creationId xmlns:a16="http://schemas.microsoft.com/office/drawing/2014/main" id="{540454C5-1E73-C35F-46E6-55F11E25BCC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182" y="3490610"/>
            <a:ext cx="409728" cy="409728"/>
          </a:xfrm>
          <a:prstGeom prst="rect">
            <a:avLst/>
          </a:prstGeom>
        </p:spPr>
      </p:pic>
      <p:pic>
        <p:nvPicPr>
          <p:cNvPr id="21" name="Graphic 20" descr="Map with pin with solid fill">
            <a:extLst>
              <a:ext uri="{FF2B5EF4-FFF2-40B4-BE49-F238E27FC236}">
                <a16:creationId xmlns:a16="http://schemas.microsoft.com/office/drawing/2014/main" id="{1D65AF31-0776-D733-CBC4-6626D237C34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1882" y="2707020"/>
            <a:ext cx="409728" cy="409728"/>
          </a:xfrm>
          <a:prstGeom prst="rect">
            <a:avLst/>
          </a:prstGeom>
        </p:spPr>
      </p:pic>
      <p:pic>
        <p:nvPicPr>
          <p:cNvPr id="22" name="Graphic 21" descr="Bullseye with solid fill">
            <a:extLst>
              <a:ext uri="{FF2B5EF4-FFF2-40B4-BE49-F238E27FC236}">
                <a16:creationId xmlns:a16="http://schemas.microsoft.com/office/drawing/2014/main" id="{BF1352FD-6718-6032-1DEE-1706C200BDC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4061" y="1225490"/>
            <a:ext cx="409728" cy="409728"/>
          </a:xfrm>
          <a:prstGeom prst="rect">
            <a:avLst/>
          </a:prstGeom>
        </p:spPr>
      </p:pic>
      <p:sp>
        <p:nvSpPr>
          <p:cNvPr id="23" name="TextBox 22">
            <a:extLst>
              <a:ext uri="{FF2B5EF4-FFF2-40B4-BE49-F238E27FC236}">
                <a16:creationId xmlns:a16="http://schemas.microsoft.com/office/drawing/2014/main" id="{509D4B7D-1139-84A9-2D2D-C7D6315EC042}"/>
              </a:ext>
            </a:extLst>
          </p:cNvPr>
          <p:cNvSpPr txBox="1"/>
          <p:nvPr/>
        </p:nvSpPr>
        <p:spPr>
          <a:xfrm>
            <a:off x="983974" y="2755934"/>
            <a:ext cx="6871844" cy="338554"/>
          </a:xfrm>
          <a:prstGeom prst="rect">
            <a:avLst/>
          </a:prstGeom>
          <a:noFill/>
        </p:spPr>
        <p:txBody>
          <a:bodyPr wrap="square">
            <a:spAutoFit/>
          </a:bodyPr>
          <a:lstStyle/>
          <a:p>
            <a:pPr marL="0" indent="0" algn="just">
              <a:spcBef>
                <a:spcPts val="0"/>
              </a:spcBef>
              <a:buNone/>
            </a:pPr>
            <a:r>
              <a:rPr lang="en-US" sz="1600" b="1" dirty="0">
                <a:solidFill>
                  <a:schemeClr val="accent2"/>
                </a:solidFill>
              </a:rPr>
              <a:t>Location</a:t>
            </a:r>
            <a:r>
              <a:rPr lang="en-US" sz="1600" dirty="0">
                <a:latin typeface="Lato" panose="020F0502020204030203"/>
              </a:rPr>
              <a:t>: </a:t>
            </a:r>
            <a:r>
              <a:rPr lang="en-US" sz="1500" dirty="0"/>
              <a:t>Girawa woreda in East Hararghe and Moyale Woreda, Borena.  </a:t>
            </a:r>
            <a:endParaRPr lang="en-US" sz="1500" b="1" dirty="0"/>
          </a:p>
        </p:txBody>
      </p:sp>
      <p:sp>
        <p:nvSpPr>
          <p:cNvPr id="24" name="TextBox 23">
            <a:extLst>
              <a:ext uri="{FF2B5EF4-FFF2-40B4-BE49-F238E27FC236}">
                <a16:creationId xmlns:a16="http://schemas.microsoft.com/office/drawing/2014/main" id="{A8CDFDDA-B8BA-C696-850D-9D60D84CEB59}"/>
              </a:ext>
            </a:extLst>
          </p:cNvPr>
          <p:cNvSpPr txBox="1"/>
          <p:nvPr/>
        </p:nvSpPr>
        <p:spPr>
          <a:xfrm>
            <a:off x="983974" y="3441924"/>
            <a:ext cx="10738104" cy="584775"/>
          </a:xfrm>
          <a:prstGeom prst="rect">
            <a:avLst/>
          </a:prstGeom>
          <a:noFill/>
        </p:spPr>
        <p:txBody>
          <a:bodyPr wrap="square">
            <a:spAutoFit/>
          </a:bodyPr>
          <a:lstStyle/>
          <a:p>
            <a:r>
              <a:rPr lang="en-US" sz="1600" b="1" dirty="0">
                <a:solidFill>
                  <a:schemeClr val="accent2"/>
                </a:solidFill>
              </a:rPr>
              <a:t>Donors and Partners</a:t>
            </a:r>
            <a:r>
              <a:rPr lang="en-US" sz="1600" b="1" dirty="0"/>
              <a:t>:</a:t>
            </a:r>
            <a:r>
              <a:rPr lang="en-US" sz="1600" b="1" dirty="0">
                <a:solidFill>
                  <a:schemeClr val="accent2"/>
                </a:solidFill>
              </a:rPr>
              <a:t> </a:t>
            </a:r>
            <a:r>
              <a:rPr lang="en-US" sz="1500" dirty="0"/>
              <a:t>Implemented by Action Against Hunger, </a:t>
            </a:r>
            <a:r>
              <a:rPr lang="en-US" sz="1500" dirty="0">
                <a:solidFill>
                  <a:srgbClr val="080808"/>
                </a:solidFill>
              </a:rPr>
              <a:t>Universities of Maryland (UMD) and Minnesota (UMN) in </a:t>
            </a:r>
            <a:r>
              <a:rPr lang="en-US" sz="1500" dirty="0"/>
              <a:t>partnership with MoH and DRMC through funding from Funded by Germany Federal Foreign Office (</a:t>
            </a:r>
            <a:r>
              <a:rPr lang="en-US" sz="1500" b="1" dirty="0"/>
              <a:t>GFFO</a:t>
            </a:r>
            <a:r>
              <a:rPr lang="en-US" sz="1500" dirty="0"/>
              <a:t>)</a:t>
            </a:r>
          </a:p>
        </p:txBody>
      </p:sp>
      <p:sp>
        <p:nvSpPr>
          <p:cNvPr id="25" name="TextBox 24">
            <a:extLst>
              <a:ext uri="{FF2B5EF4-FFF2-40B4-BE49-F238E27FC236}">
                <a16:creationId xmlns:a16="http://schemas.microsoft.com/office/drawing/2014/main" id="{A88A988D-48E2-E312-8E7D-0D67D64050DF}"/>
              </a:ext>
            </a:extLst>
          </p:cNvPr>
          <p:cNvSpPr txBox="1"/>
          <p:nvPr/>
        </p:nvSpPr>
        <p:spPr>
          <a:xfrm>
            <a:off x="951012" y="4460962"/>
            <a:ext cx="10846329" cy="2200602"/>
          </a:xfrm>
          <a:prstGeom prst="rect">
            <a:avLst/>
          </a:prstGeom>
          <a:noFill/>
        </p:spPr>
        <p:txBody>
          <a:bodyPr wrap="square">
            <a:spAutoFit/>
          </a:bodyPr>
          <a:lstStyle/>
          <a:p>
            <a:pPr algn="just"/>
            <a:r>
              <a:rPr lang="en-US" sz="1600" b="1" dirty="0">
                <a:solidFill>
                  <a:schemeClr val="accent2"/>
                </a:solidFill>
              </a:rPr>
              <a:t>Significance for prevention and treatment of wasting in Ethiopia: </a:t>
            </a:r>
          </a:p>
          <a:p>
            <a:pPr algn="just"/>
            <a:endParaRPr lang="en-US" sz="1600" b="1" dirty="0">
              <a:solidFill>
                <a:schemeClr val="accent2"/>
              </a:solidFill>
            </a:endParaRPr>
          </a:p>
          <a:p>
            <a:pPr marL="285750" indent="-285750">
              <a:buFont typeface="Arial" panose="020B0604020202020204" pitchFamily="34" charset="0"/>
              <a:buChar char="•"/>
            </a:pPr>
            <a:r>
              <a:rPr lang="en-US" sz="1500" dirty="0"/>
              <a:t>Early Warning Systems will be established to identify potential risks of hunger and malnutrition before they occur using predictive model and secondary data. This will enable anticipatory actions to be taken proactively to prevent hunger and malnutrition.</a:t>
            </a:r>
          </a:p>
          <a:p>
            <a:pPr marL="285750" indent="-285750">
              <a:buFont typeface="Arial" panose="020B0604020202020204" pitchFamily="34" charset="0"/>
              <a:buChar char="•"/>
            </a:pPr>
            <a:r>
              <a:rPr lang="en-US" sz="1500" dirty="0"/>
              <a:t>Contingency plans will be developed to ensure that resources are pre-positioned and ready to be deployed in the event of an emergency.</a:t>
            </a:r>
          </a:p>
          <a:p>
            <a:pPr marL="285750" indent="-285750">
              <a:buFont typeface="Arial" panose="020B0604020202020204" pitchFamily="34" charset="0"/>
              <a:buChar char="•"/>
            </a:pPr>
            <a:r>
              <a:rPr lang="en-US" sz="1500" dirty="0"/>
              <a:t>Links Early Warning Systems and Disaster Risk Reduction efforts. </a:t>
            </a:r>
          </a:p>
          <a:p>
            <a:pPr marL="285750" indent="-285750">
              <a:buFont typeface="Arial" panose="020B0604020202020204" pitchFamily="34" charset="0"/>
              <a:buChar char="•"/>
            </a:pPr>
            <a:r>
              <a:rPr lang="en-US" sz="1500" dirty="0"/>
              <a:t>Help to prioritize intervention groups and areas, resource allocation and mobilization, scale up nutrition services and enhances community engagement. </a:t>
            </a:r>
          </a:p>
        </p:txBody>
      </p:sp>
      <p:sp>
        <p:nvSpPr>
          <p:cNvPr id="27" name="Title 1"/>
          <p:cNvSpPr txBox="1">
            <a:spLocks/>
          </p:cNvSpPr>
          <p:nvPr/>
        </p:nvSpPr>
        <p:spPr>
          <a:xfrm>
            <a:off x="335280" y="117145"/>
            <a:ext cx="11462061" cy="415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Lato" panose="020F0502020204030203"/>
                <a:cs typeface="Gill Sans MT Std Light"/>
              </a:rPr>
              <a:t>Research and Innovation: </a:t>
            </a:r>
            <a:r>
              <a:rPr lang="en-US" sz="2400" b="1" dirty="0">
                <a:solidFill>
                  <a:schemeClr val="accent6"/>
                </a:solidFill>
                <a:latin typeface="+mn-lt"/>
                <a:cs typeface="Gill Sans MT Std Light"/>
              </a:rPr>
              <a:t>Early Warning System/Nutrition Anticipatory Action</a:t>
            </a:r>
          </a:p>
        </p:txBody>
      </p:sp>
    </p:spTree>
    <p:extLst>
      <p:ext uri="{BB962C8B-B14F-4D97-AF65-F5344CB8AC3E}">
        <p14:creationId xmlns:p14="http://schemas.microsoft.com/office/powerpoint/2010/main" val="2448682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305" y="1482882"/>
            <a:ext cx="7393890" cy="1940802"/>
          </a:xfrm>
        </p:spPr>
        <p:txBody>
          <a:bodyPr>
            <a:normAutofit/>
          </a:bodyPr>
          <a:lstStyle/>
          <a:p>
            <a:r>
              <a:rPr lang="en-US" sz="1500" b="1" dirty="0">
                <a:solidFill>
                  <a:sysClr val="windowText" lastClr="000000"/>
                </a:solidFill>
              </a:rPr>
              <a:t>SAM Photo App </a:t>
            </a:r>
            <a:r>
              <a:rPr lang="en-US" sz="1500" dirty="0">
                <a:solidFill>
                  <a:sysClr val="windowText" lastClr="000000"/>
                </a:solidFill>
              </a:rPr>
              <a:t>is an </a:t>
            </a:r>
            <a:r>
              <a:rPr lang="en-US" sz="1500" dirty="0">
                <a:solidFill>
                  <a:schemeClr val="accent2"/>
                </a:solidFill>
              </a:rPr>
              <a:t>innovative mobile phone application </a:t>
            </a:r>
            <a:r>
              <a:rPr lang="en-US" sz="1500" dirty="0">
                <a:solidFill>
                  <a:sysClr val="windowText" lastClr="000000"/>
                </a:solidFill>
              </a:rPr>
              <a:t>that enables community health workers and families to screen children for severe acute malnutrition (SAM) and stunting (chronic malnutrition) by taking the photos of children U5. </a:t>
            </a:r>
          </a:p>
          <a:p>
            <a:pPr marL="0" indent="0">
              <a:buNone/>
            </a:pPr>
            <a:endParaRPr lang="en-US" sz="1600" dirty="0"/>
          </a:p>
          <a:p>
            <a:r>
              <a:rPr lang="en-US" sz="1500" dirty="0">
                <a:solidFill>
                  <a:sysClr val="windowText" lastClr="000000"/>
                </a:solidFill>
              </a:rPr>
              <a:t>Will be piloted in four countries in 2023 and it will be piloted and scaled up in 50 Action Against Hunger countries across the world. </a:t>
            </a:r>
          </a:p>
          <a:p>
            <a:pPr marL="0" indent="0">
              <a:buNone/>
            </a:pPr>
            <a:endParaRPr lang="en-US" sz="2100" b="1" dirty="0">
              <a:solidFill>
                <a:schemeClr val="accent5"/>
              </a:solidFill>
            </a:endParaRPr>
          </a:p>
          <a:p>
            <a:pPr marL="0" indent="0">
              <a:buNone/>
            </a:pPr>
            <a:endParaRPr lang="en-US" sz="2100" b="1" dirty="0">
              <a:solidFill>
                <a:schemeClr val="accent5"/>
              </a:solidFill>
            </a:endParaRPr>
          </a:p>
          <a:p>
            <a:pPr marL="0" indent="0" algn="just">
              <a:buNone/>
            </a:pPr>
            <a:endParaRPr lang="en-US" sz="1800" b="1" dirty="0"/>
          </a:p>
          <a:p>
            <a:pPr marL="0" indent="0" algn="just">
              <a:buNone/>
            </a:pPr>
            <a:endParaRPr lang="en-US" sz="1800" b="1" dirty="0"/>
          </a:p>
          <a:p>
            <a:pPr marL="0" indent="0" algn="ctr">
              <a:buNone/>
            </a:pPr>
            <a:endParaRPr lang="en-US" sz="1600" b="1" i="1" dirty="0">
              <a:solidFill>
                <a:schemeClr val="accent6"/>
              </a:solidFill>
            </a:endParaRPr>
          </a:p>
          <a:p>
            <a:pPr marL="0" indent="0" algn="ctr">
              <a:buNone/>
            </a:pPr>
            <a:endParaRPr lang="en-US" sz="1600" b="1" i="1" dirty="0">
              <a:solidFill>
                <a:schemeClr val="accent6"/>
              </a:solidFill>
            </a:endParaRPr>
          </a:p>
          <a:p>
            <a:pPr marL="0" indent="0">
              <a:buNone/>
            </a:pPr>
            <a:endParaRPr lang="en-US" dirty="0"/>
          </a:p>
          <a:p>
            <a:pPr marL="0" indent="0">
              <a:buNone/>
            </a:pPr>
            <a:endParaRPr lang="en-US" dirty="0"/>
          </a:p>
          <a:p>
            <a:endParaRPr lang="en-US" dirty="0"/>
          </a:p>
          <a:p>
            <a:endParaRPr lang="en-US" dirty="0"/>
          </a:p>
        </p:txBody>
      </p:sp>
      <p:sp>
        <p:nvSpPr>
          <p:cNvPr id="9" name="Content Placeholder 2"/>
          <p:cNvSpPr txBox="1">
            <a:spLocks/>
          </p:cNvSpPr>
          <p:nvPr/>
        </p:nvSpPr>
        <p:spPr>
          <a:xfrm>
            <a:off x="335280" y="4251960"/>
            <a:ext cx="7455408" cy="204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10" name="Title 1"/>
          <p:cNvSpPr>
            <a:spLocks noGrp="1"/>
          </p:cNvSpPr>
          <p:nvPr>
            <p:ph type="title"/>
          </p:nvPr>
        </p:nvSpPr>
        <p:spPr>
          <a:xfrm>
            <a:off x="335281" y="153747"/>
            <a:ext cx="11226140" cy="415316"/>
          </a:xfrm>
        </p:spPr>
        <p:txBody>
          <a:bodyPr>
            <a:noAutofit/>
          </a:bodyPr>
          <a:lstStyle/>
          <a:p>
            <a:r>
              <a:rPr lang="en-US" sz="2400" b="1" dirty="0">
                <a:solidFill>
                  <a:schemeClr val="accent1"/>
                </a:solidFill>
                <a:latin typeface="+mn-lt"/>
                <a:cs typeface="Gill Sans MT Std Light"/>
              </a:rPr>
              <a:t>Research and Innovation:  </a:t>
            </a:r>
            <a:r>
              <a:rPr lang="en-US" sz="2400" b="1" dirty="0">
                <a:solidFill>
                  <a:schemeClr val="accent6"/>
                </a:solidFill>
                <a:latin typeface="+mn-lt"/>
                <a:cs typeface="Gill Sans MT Std Light"/>
              </a:rPr>
              <a:t>next research areas</a:t>
            </a:r>
            <a:endParaRPr lang="en-US" sz="2000" b="1" dirty="0">
              <a:solidFill>
                <a:schemeClr val="accent6"/>
              </a:solidFill>
              <a:latin typeface="+mn-lt"/>
              <a:cs typeface="Gill Sans MT Std Light"/>
            </a:endParaRPr>
          </a:p>
        </p:txBody>
      </p:sp>
      <p:sp>
        <p:nvSpPr>
          <p:cNvPr id="11" name="TextBox 10">
            <a:extLst>
              <a:ext uri="{FF2B5EF4-FFF2-40B4-BE49-F238E27FC236}">
                <a16:creationId xmlns:a16="http://schemas.microsoft.com/office/drawing/2014/main" id="{A88A988D-48E2-E312-8E7D-0D67D64050DF}"/>
              </a:ext>
            </a:extLst>
          </p:cNvPr>
          <p:cNvSpPr txBox="1"/>
          <p:nvPr/>
        </p:nvSpPr>
        <p:spPr>
          <a:xfrm>
            <a:off x="451305" y="5396034"/>
            <a:ext cx="11174789" cy="1031051"/>
          </a:xfrm>
          <a:prstGeom prst="rect">
            <a:avLst/>
          </a:prstGeom>
          <a:noFill/>
        </p:spPr>
        <p:txBody>
          <a:bodyPr wrap="square">
            <a:spAutoFit/>
          </a:bodyPr>
          <a:lstStyle/>
          <a:p>
            <a:r>
              <a:rPr lang="en-US" sz="1600" b="1" dirty="0">
                <a:solidFill>
                  <a:schemeClr val="accent2"/>
                </a:solidFill>
              </a:rPr>
              <a:t>Significance of the innovations for prevention and treatment of wasting in Ethiopia: </a:t>
            </a:r>
          </a:p>
          <a:p>
            <a:pPr marL="342900" indent="-342900">
              <a:buAutoNum type="arabicPeriod"/>
            </a:pPr>
            <a:r>
              <a:rPr lang="en-US" sz="1500" b="1" i="1" dirty="0"/>
              <a:t>SAM photo app </a:t>
            </a:r>
            <a:r>
              <a:rPr lang="en-US" sz="1500" i="1" dirty="0"/>
              <a:t>creates a new standard in malnutrition screening, putting the power of a fast, accurate diagnosis in local hands, including communities. </a:t>
            </a:r>
          </a:p>
          <a:p>
            <a:pPr marL="342900" indent="-342900">
              <a:buAutoNum type="arabicPeriod"/>
            </a:pPr>
            <a:r>
              <a:rPr lang="en-US" sz="1500" b="1" i="1" dirty="0"/>
              <a:t>Novel RUTF </a:t>
            </a:r>
            <a:r>
              <a:rPr lang="en-US" sz="1500" i="1" dirty="0"/>
              <a:t>would create  alternative solution to teat wasting in Ethiopia and elsewhere. </a:t>
            </a:r>
          </a:p>
        </p:txBody>
      </p:sp>
      <p:sp>
        <p:nvSpPr>
          <p:cNvPr id="13" name="Rectangle 12"/>
          <p:cNvSpPr/>
          <p:nvPr/>
        </p:nvSpPr>
        <p:spPr>
          <a:xfrm>
            <a:off x="465448" y="4311873"/>
            <a:ext cx="11160646" cy="553998"/>
          </a:xfrm>
          <a:prstGeom prst="rect">
            <a:avLst/>
          </a:prstGeom>
        </p:spPr>
        <p:txBody>
          <a:bodyPr wrap="square">
            <a:spAutoFit/>
          </a:bodyPr>
          <a:lstStyle/>
          <a:p>
            <a:pPr marL="285750" indent="-285750">
              <a:lnSpc>
                <a:spcPct val="100000"/>
              </a:lnSpc>
              <a:buFont typeface="Arial" panose="020B0604020202020204" pitchFamily="34" charset="0"/>
              <a:buChar char="•"/>
            </a:pPr>
            <a:r>
              <a:rPr lang="en-US" sz="1500" dirty="0"/>
              <a:t>Generating evidence on the safety, effectiveness and cost-effectiveness. </a:t>
            </a:r>
          </a:p>
          <a:p>
            <a:pPr marL="285750" indent="-285750">
              <a:lnSpc>
                <a:spcPct val="100000"/>
              </a:lnSpc>
              <a:buFont typeface="Arial" panose="020B0604020202020204" pitchFamily="34" charset="0"/>
              <a:buChar char="•"/>
            </a:pPr>
            <a:r>
              <a:rPr lang="en-US" sz="1500" dirty="0"/>
              <a:t>Assessing the local production cost of plant based RUTF and bringing RUTF manufacturing closer to the end user.</a:t>
            </a:r>
          </a:p>
        </p:txBody>
      </p:sp>
      <p:sp>
        <p:nvSpPr>
          <p:cNvPr id="15" name="TextBox 14">
            <a:extLst>
              <a:ext uri="{FF2B5EF4-FFF2-40B4-BE49-F238E27FC236}">
                <a16:creationId xmlns:a16="http://schemas.microsoft.com/office/drawing/2014/main" id="{F981952F-0650-C434-BD92-270DE9DB96C9}"/>
              </a:ext>
            </a:extLst>
          </p:cNvPr>
          <p:cNvSpPr txBox="1"/>
          <p:nvPr/>
        </p:nvSpPr>
        <p:spPr>
          <a:xfrm>
            <a:off x="424370" y="740732"/>
            <a:ext cx="11119568" cy="338554"/>
          </a:xfrm>
          <a:prstGeom prst="rect">
            <a:avLst/>
          </a:prstGeom>
          <a:solidFill>
            <a:srgbClr val="4472C4"/>
          </a:solidFill>
        </p:spPr>
        <p:txBody>
          <a:bodyPr wrap="square">
            <a:spAutoFit/>
          </a:bodyPr>
          <a:lstStyle/>
          <a:p>
            <a:r>
              <a:rPr lang="en-US" sz="1600" dirty="0">
                <a:solidFill>
                  <a:schemeClr val="bg1"/>
                </a:solidFill>
              </a:rPr>
              <a:t>1. SAM Photo diagnosis App.</a:t>
            </a:r>
          </a:p>
        </p:txBody>
      </p:sp>
      <p:sp>
        <p:nvSpPr>
          <p:cNvPr id="16" name="TextBox 15">
            <a:extLst>
              <a:ext uri="{FF2B5EF4-FFF2-40B4-BE49-F238E27FC236}">
                <a16:creationId xmlns:a16="http://schemas.microsoft.com/office/drawing/2014/main" id="{F981952F-0650-C434-BD92-270DE9DB96C9}"/>
              </a:ext>
            </a:extLst>
          </p:cNvPr>
          <p:cNvSpPr txBox="1"/>
          <p:nvPr/>
        </p:nvSpPr>
        <p:spPr>
          <a:xfrm>
            <a:off x="506526" y="3780630"/>
            <a:ext cx="11119568" cy="338554"/>
          </a:xfrm>
          <a:prstGeom prst="rect">
            <a:avLst/>
          </a:prstGeom>
          <a:solidFill>
            <a:srgbClr val="4472C4"/>
          </a:solidFill>
        </p:spPr>
        <p:txBody>
          <a:bodyPr wrap="square">
            <a:spAutoFit/>
          </a:bodyPr>
          <a:lstStyle/>
          <a:p>
            <a:r>
              <a:rPr lang="en-US" sz="1600" dirty="0">
                <a:solidFill>
                  <a:schemeClr val="bg1"/>
                </a:solidFill>
              </a:rPr>
              <a:t>2. Novel RUTF/plant based RUTF and local production. </a:t>
            </a:r>
          </a:p>
        </p:txBody>
      </p:sp>
      <p:sp>
        <p:nvSpPr>
          <p:cNvPr id="17" name="Title 1"/>
          <p:cNvSpPr txBox="1">
            <a:spLocks/>
          </p:cNvSpPr>
          <p:nvPr/>
        </p:nvSpPr>
        <p:spPr>
          <a:xfrm>
            <a:off x="246441" y="6490006"/>
            <a:ext cx="10762488" cy="2890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i="1" dirty="0">
                <a:latin typeface="+mn-lt"/>
              </a:rPr>
              <a:t>Note:  Funding not secured for both initiatives as of this moment</a:t>
            </a:r>
            <a:r>
              <a:rPr lang="en-US" sz="1400" i="1" dirty="0">
                <a:latin typeface="+mn-lt"/>
              </a:rPr>
              <a:t>. </a:t>
            </a:r>
            <a:endParaRPr lang="en-US" sz="1600" i="1" dirty="0">
              <a:solidFill>
                <a:srgbClr val="000000"/>
              </a:solidFill>
              <a:latin typeface="+mn-lt"/>
              <a:cs typeface="Calibri"/>
            </a:endParaRPr>
          </a:p>
        </p:txBody>
      </p:sp>
      <p:pic>
        <p:nvPicPr>
          <p:cNvPr id="4" name="Picture 3"/>
          <p:cNvPicPr>
            <a:picLocks noChangeAspect="1"/>
          </p:cNvPicPr>
          <p:nvPr/>
        </p:nvPicPr>
        <p:blipFill>
          <a:blip r:embed="rId3"/>
          <a:stretch>
            <a:fillRect/>
          </a:stretch>
        </p:blipFill>
        <p:spPr>
          <a:xfrm>
            <a:off x="8561908" y="1586344"/>
            <a:ext cx="2999512" cy="1837340"/>
          </a:xfrm>
          <a:prstGeom prst="rect">
            <a:avLst/>
          </a:prstGeom>
        </p:spPr>
      </p:pic>
    </p:spTree>
    <p:extLst>
      <p:ext uri="{BB962C8B-B14F-4D97-AF65-F5344CB8AC3E}">
        <p14:creationId xmlns:p14="http://schemas.microsoft.com/office/powerpoint/2010/main" val="872775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2773" y="198417"/>
            <a:ext cx="11757077" cy="52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mn-lt"/>
                <a:cs typeface="Gill Sans MT Std Light"/>
              </a:rPr>
              <a:t>Monitoring, Evaluation and Learning: </a:t>
            </a:r>
            <a:r>
              <a:rPr lang="en-US" sz="2400" b="1" dirty="0">
                <a:solidFill>
                  <a:schemeClr val="accent6"/>
                </a:solidFill>
                <a:latin typeface="+mn-lt"/>
                <a:cs typeface="Gill Sans MT Std Light"/>
              </a:rPr>
              <a:t>Nutrition Surveillance, Surveys and Investigations</a:t>
            </a:r>
          </a:p>
        </p:txBody>
      </p:sp>
      <p:sp>
        <p:nvSpPr>
          <p:cNvPr id="8" name="Content Placeholder 4"/>
          <p:cNvSpPr txBox="1">
            <a:spLocks/>
          </p:cNvSpPr>
          <p:nvPr/>
        </p:nvSpPr>
        <p:spPr>
          <a:xfrm>
            <a:off x="5745017" y="895928"/>
            <a:ext cx="6160655" cy="47431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b="1" dirty="0">
                <a:solidFill>
                  <a:sysClr val="windowText" lastClr="000000"/>
                </a:solidFill>
              </a:rPr>
              <a:t>SMART/SMART+: </a:t>
            </a:r>
            <a:r>
              <a:rPr lang="en-US" sz="1500" dirty="0">
                <a:solidFill>
                  <a:sysClr val="windowText" lastClr="000000"/>
                </a:solidFill>
              </a:rPr>
              <a:t>is a standardized methods that aims to estimate the prevalence of acute malnutrition among children of age 6-59 months and assess the mortality situation assess risk factors contributing to under-nutrition in a given location/area. </a:t>
            </a:r>
          </a:p>
          <a:p>
            <a:pPr marL="0" indent="0" algn="just">
              <a:buNone/>
            </a:pPr>
            <a:r>
              <a:rPr lang="en-US" sz="1500" b="1" dirty="0">
                <a:solidFill>
                  <a:schemeClr val="accent2"/>
                </a:solidFill>
              </a:rPr>
              <a:t>SMART+ </a:t>
            </a:r>
            <a:r>
              <a:rPr lang="en-US" sz="1500" dirty="0">
                <a:solidFill>
                  <a:sysClr val="windowText" lastClr="000000"/>
                </a:solidFill>
              </a:rPr>
              <a:t>is the most advanced and digitalized version that simplified survey and data management using digital technology and platform.  </a:t>
            </a:r>
            <a:endParaRPr lang="en-US" sz="1400" dirty="0"/>
          </a:p>
          <a:p>
            <a:pPr marL="0" indent="0" algn="just">
              <a:buNone/>
            </a:pPr>
            <a:r>
              <a:rPr lang="en-US" sz="1500" b="1" dirty="0">
                <a:solidFill>
                  <a:sysClr val="windowText" lastClr="000000"/>
                </a:solidFill>
              </a:rPr>
              <a:t>Semi-Quantitative Evaluation of Access and Coverage-SQUEAC</a:t>
            </a:r>
            <a:r>
              <a:rPr lang="en-US" sz="1500" dirty="0">
                <a:solidFill>
                  <a:sysClr val="windowText" lastClr="000000"/>
                </a:solidFill>
              </a:rPr>
              <a:t>: aims to estimate the wasting treatment coverage and factors (boosters and barriers) influencing the coverage as well as service utilization.</a:t>
            </a:r>
          </a:p>
          <a:p>
            <a:pPr marL="0" indent="0" algn="just">
              <a:buNone/>
            </a:pPr>
            <a:r>
              <a:rPr lang="en-US" sz="1400" dirty="0"/>
              <a:t> </a:t>
            </a:r>
          </a:p>
          <a:p>
            <a:pPr marL="0" indent="0" algn="just">
              <a:buNone/>
            </a:pPr>
            <a:r>
              <a:rPr lang="en-US" sz="1500" b="1" dirty="0">
                <a:solidFill>
                  <a:sysClr val="windowText" lastClr="000000"/>
                </a:solidFill>
              </a:rPr>
              <a:t>Standardized Expanded Nutrition Survey-SENS</a:t>
            </a:r>
            <a:r>
              <a:rPr lang="en-US" sz="1500" dirty="0">
                <a:solidFill>
                  <a:sysClr val="windowText" lastClr="000000"/>
                </a:solidFill>
              </a:rPr>
              <a:t>: is a standardized method applied to give us a detailed snapshot of the nutritional and health status of refugee population, including CU5 and WRAGs at a given point in time.</a:t>
            </a:r>
          </a:p>
          <a:p>
            <a:pPr marL="0" indent="0" algn="just">
              <a:buNone/>
            </a:pPr>
            <a:endParaRPr lang="en-US" sz="1400" dirty="0"/>
          </a:p>
          <a:p>
            <a:pPr marL="0" indent="0" algn="just">
              <a:buNone/>
            </a:pPr>
            <a:r>
              <a:rPr lang="en-US" sz="1500" b="1" dirty="0">
                <a:solidFill>
                  <a:sysClr val="windowText" lastClr="000000"/>
                </a:solidFill>
              </a:rPr>
              <a:t>Link NCA (Nutrition Causal Analysis):  </a:t>
            </a:r>
            <a:r>
              <a:rPr lang="en-US" sz="1500" dirty="0">
                <a:solidFill>
                  <a:sysClr val="windowText" lastClr="000000"/>
                </a:solidFill>
              </a:rPr>
              <a:t>aims to  understand and analyze local causes  and determinants of undernutrition to strengthen nutrition multisectoral response strategies. </a:t>
            </a:r>
          </a:p>
          <a:p>
            <a:pPr marL="0" indent="0" algn="just">
              <a:buNone/>
            </a:pPr>
            <a:endParaRPr lang="en-US" sz="1500" dirty="0">
              <a:solidFill>
                <a:sysClr val="windowText" lastClr="000000"/>
              </a:solidFill>
            </a:endParaRPr>
          </a:p>
          <a:p>
            <a:pPr marL="0" indent="0" algn="just">
              <a:buNone/>
            </a:pPr>
            <a:r>
              <a:rPr lang="en-US" sz="1500" b="1" dirty="0">
                <a:solidFill>
                  <a:sysClr val="windowText" lastClr="000000"/>
                </a:solidFill>
              </a:rPr>
              <a:t>HMIS/DHIS-2</a:t>
            </a:r>
            <a:r>
              <a:rPr lang="en-US" sz="1500" dirty="0">
                <a:solidFill>
                  <a:sysClr val="windowText" lastClr="000000"/>
                </a:solidFill>
              </a:rPr>
              <a:t>: serves as the main tool to monitor and evaluate the performance of the health system in Ethiopia. Key nutrition data elements and indicators have been included into the system. Building the capacity of HWs on utilization of routine  nutrition data using HMIS/DHIS-2 has been the main focus area. </a:t>
            </a:r>
            <a:endParaRPr lang="en-US" b="1" dirty="0"/>
          </a:p>
        </p:txBody>
      </p:sp>
      <p:graphicFrame>
        <p:nvGraphicFramePr>
          <p:cNvPr id="9" name="Chart 8"/>
          <p:cNvGraphicFramePr>
            <a:graphicFrameLocks/>
          </p:cNvGraphicFramePr>
          <p:nvPr/>
        </p:nvGraphicFramePr>
        <p:xfrm>
          <a:off x="342773" y="895927"/>
          <a:ext cx="5235991" cy="30387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88A988D-48E2-E312-8E7D-0D67D64050DF}"/>
              </a:ext>
            </a:extLst>
          </p:cNvPr>
          <p:cNvSpPr txBox="1"/>
          <p:nvPr/>
        </p:nvSpPr>
        <p:spPr>
          <a:xfrm>
            <a:off x="444531" y="5677341"/>
            <a:ext cx="11553559" cy="800219"/>
          </a:xfrm>
          <a:prstGeom prst="rect">
            <a:avLst/>
          </a:prstGeom>
          <a:noFill/>
        </p:spPr>
        <p:txBody>
          <a:bodyPr wrap="square">
            <a:spAutoFit/>
          </a:bodyPr>
          <a:lstStyle/>
          <a:p>
            <a:pPr algn="just"/>
            <a:r>
              <a:rPr lang="en-US" sz="1600" b="1" dirty="0">
                <a:solidFill>
                  <a:schemeClr val="accent2"/>
                </a:solidFill>
              </a:rPr>
              <a:t>Significance for prevention and treatment of wasting in Ethiopia: </a:t>
            </a:r>
            <a:r>
              <a:rPr lang="en-US" sz="1500" dirty="0">
                <a:solidFill>
                  <a:sysClr val="windowText" lastClr="000000"/>
                </a:solidFill>
              </a:rPr>
              <a:t>help measure progresses, magnitude and severity of AM and other public health concern, information about wasting treatment coverage and help inform priority actions. </a:t>
            </a:r>
          </a:p>
          <a:p>
            <a:pPr algn="just"/>
            <a:r>
              <a:rPr lang="en-US" sz="1500" dirty="0">
                <a:solidFill>
                  <a:sysClr val="windowText" lastClr="000000"/>
                </a:solidFill>
              </a:rPr>
              <a:t>In addition, information from the above assessments will be used for FEWS NET, IPC and PIN determination in HNO/HRP. </a:t>
            </a:r>
          </a:p>
        </p:txBody>
      </p:sp>
      <p:pic>
        <p:nvPicPr>
          <p:cNvPr id="11" name="Graphic 18" descr="Puzzle pieces with solid fill">
            <a:extLst>
              <a:ext uri="{FF2B5EF4-FFF2-40B4-BE49-F238E27FC236}">
                <a16:creationId xmlns:a16="http://schemas.microsoft.com/office/drawing/2014/main" id="{B37C4F2B-2342-F3DC-2622-C1861B20B58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34" y="5639037"/>
            <a:ext cx="409728" cy="409728"/>
          </a:xfrm>
          <a:prstGeom prst="rect">
            <a:avLst/>
          </a:prstGeom>
        </p:spPr>
      </p:pic>
      <p:sp>
        <p:nvSpPr>
          <p:cNvPr id="12" name="Title 1"/>
          <p:cNvSpPr txBox="1">
            <a:spLocks/>
          </p:cNvSpPr>
          <p:nvPr/>
        </p:nvSpPr>
        <p:spPr>
          <a:xfrm>
            <a:off x="246441" y="6490006"/>
            <a:ext cx="10762488" cy="367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i="1" dirty="0">
                <a:latin typeface="+mn-lt"/>
              </a:rPr>
              <a:t>Note:  </a:t>
            </a:r>
            <a:r>
              <a:rPr lang="en-US" sz="1400" i="1" dirty="0">
                <a:latin typeface="+mn-lt"/>
              </a:rPr>
              <a:t>All assessments and surveys are conducted by Action Against Hunger. </a:t>
            </a:r>
            <a:endParaRPr lang="en-US" sz="1600" i="1" dirty="0">
              <a:solidFill>
                <a:srgbClr val="000000"/>
              </a:solidFill>
              <a:latin typeface="+mn-lt"/>
              <a:cs typeface="Calibri"/>
            </a:endParaRPr>
          </a:p>
        </p:txBody>
      </p:sp>
    </p:spTree>
    <p:extLst>
      <p:ext uri="{BB962C8B-B14F-4D97-AF65-F5344CB8AC3E}">
        <p14:creationId xmlns:p14="http://schemas.microsoft.com/office/powerpoint/2010/main" val="3113223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5072" y="1753144"/>
            <a:ext cx="11170920" cy="1742175"/>
          </a:xfrm>
        </p:spPr>
        <p:txBody>
          <a:bodyPr>
            <a:normAutofit/>
          </a:bodyPr>
          <a:lstStyle/>
          <a:p>
            <a:pPr marL="0" indent="0" algn="ctr">
              <a:buNone/>
            </a:pPr>
            <a:endParaRPr lang="en-US" dirty="0"/>
          </a:p>
          <a:p>
            <a:pPr marL="0" indent="0" algn="ctr">
              <a:buNone/>
            </a:pPr>
            <a:endParaRPr lang="en-US" dirty="0"/>
          </a:p>
          <a:p>
            <a:pPr marL="0" indent="0" algn="ctr">
              <a:buNone/>
            </a:pPr>
            <a:r>
              <a:rPr lang="en-US" sz="4000" i="1" dirty="0">
                <a:ea typeface="ＭＳ Ｐゴシック" pitchFamily="-1" charset="-128"/>
                <a:cs typeface="ＭＳ Ｐゴシック" pitchFamily="-1" charset="-128"/>
              </a:rPr>
              <a:t>Thank you for listening!</a:t>
            </a:r>
          </a:p>
        </p:txBody>
      </p:sp>
      <p:sp>
        <p:nvSpPr>
          <p:cNvPr id="3" name="Title 3"/>
          <p:cNvSpPr txBox="1">
            <a:spLocks/>
          </p:cNvSpPr>
          <p:nvPr/>
        </p:nvSpPr>
        <p:spPr>
          <a:xfrm>
            <a:off x="481882" y="5667153"/>
            <a:ext cx="11417300" cy="786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050" dirty="0">
                <a:latin typeface="+mn-lt"/>
              </a:rPr>
            </a:br>
            <a:br>
              <a:rPr lang="en-US" sz="900" dirty="0">
                <a:latin typeface="+mn-lt"/>
              </a:rPr>
            </a:br>
            <a:r>
              <a:rPr lang="en-US" sz="900" b="1" dirty="0">
                <a:latin typeface="+mn-lt"/>
              </a:rPr>
              <a:t>Muluneh Girma 	                                                                          	                                                                                	</a:t>
            </a:r>
            <a:br>
              <a:rPr lang="en-US" sz="900" dirty="0">
                <a:latin typeface="+mn-lt"/>
              </a:rPr>
            </a:br>
            <a:r>
              <a:rPr lang="en-US" sz="900" dirty="0">
                <a:latin typeface="+mn-lt"/>
              </a:rPr>
              <a:t>HoD-Nutrition and health	                                                                                                                                                        </a:t>
            </a:r>
            <a:br>
              <a:rPr lang="en-US" sz="900" dirty="0">
                <a:latin typeface="+mn-lt"/>
              </a:rPr>
            </a:br>
            <a:r>
              <a:rPr lang="en-US" sz="900" dirty="0">
                <a:latin typeface="+mn-lt"/>
              </a:rPr>
              <a:t>Action Against Hunger                                                                                                 </a:t>
            </a:r>
            <a:br>
              <a:rPr lang="en-US" sz="900" dirty="0">
                <a:latin typeface="+mn-lt"/>
              </a:rPr>
            </a:br>
            <a:r>
              <a:rPr lang="en-US" sz="900" u="sng" dirty="0">
                <a:latin typeface="+mn-lt"/>
              </a:rPr>
              <a:t>Email: </a:t>
            </a:r>
            <a:r>
              <a:rPr lang="en-US" sz="900" u="sng" dirty="0">
                <a:solidFill>
                  <a:schemeClr val="accent5"/>
                </a:solidFill>
                <a:latin typeface="+mn-lt"/>
              </a:rPr>
              <a:t>nh-hod</a:t>
            </a:r>
            <a:r>
              <a:rPr lang="en-US" sz="900" u="sng" dirty="0">
                <a:solidFill>
                  <a:schemeClr val="accent5"/>
                </a:solidFill>
                <a:latin typeface="+mn-lt"/>
                <a:hlinkClick r:id="rId2"/>
              </a:rPr>
              <a:t>@et-actionagainsthunger.org</a:t>
            </a:r>
            <a:r>
              <a:rPr lang="en-US" sz="900" u="sng" dirty="0">
                <a:solidFill>
                  <a:schemeClr val="accent5"/>
                </a:solidFill>
                <a:latin typeface="+mn-lt"/>
              </a:rPr>
              <a:t> </a:t>
            </a:r>
            <a:r>
              <a:rPr lang="en-US" sz="900" dirty="0">
                <a:latin typeface="+mn-lt"/>
              </a:rPr>
              <a:t>	                                            </a:t>
            </a:r>
          </a:p>
          <a:p>
            <a:endParaRPr lang="en-US" sz="900" dirty="0">
              <a:latin typeface="+mn-lt"/>
            </a:endParaRPr>
          </a:p>
          <a:p>
            <a:r>
              <a:rPr lang="en-US" sz="900" dirty="0">
                <a:latin typeface="+mn-lt"/>
              </a:rPr>
              <a:t>                                                                     </a:t>
            </a:r>
          </a:p>
        </p:txBody>
      </p:sp>
    </p:spTree>
    <p:extLst>
      <p:ext uri="{BB962C8B-B14F-4D97-AF65-F5344CB8AC3E}">
        <p14:creationId xmlns:p14="http://schemas.microsoft.com/office/powerpoint/2010/main" val="3929846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22171-93D2-A389-8BC0-0F52DAD97BA6}"/>
              </a:ext>
            </a:extLst>
          </p:cNvPr>
          <p:cNvSpPr>
            <a:spLocks noGrp="1"/>
          </p:cNvSpPr>
          <p:nvPr>
            <p:ph type="sldNum" sz="quarter" idx="12"/>
          </p:nvPr>
        </p:nvSpPr>
        <p:spPr/>
        <p:txBody>
          <a:bodyPr/>
          <a:lstStyle/>
          <a:p>
            <a:fld id="{1605A27B-6163-449E-8D45-BB90717F2667}" type="slidenum">
              <a:rPr lang="en-US" smtClean="0"/>
              <a:t>66</a:t>
            </a:fld>
            <a:endParaRPr lang="en-US" dirty="0"/>
          </a:p>
        </p:txBody>
      </p:sp>
      <p:pic>
        <p:nvPicPr>
          <p:cNvPr id="5" name="Picture 4" descr="Graphical user interface, website&#10;&#10;Description automatically generated">
            <a:extLst>
              <a:ext uri="{FF2B5EF4-FFF2-40B4-BE49-F238E27FC236}">
                <a16:creationId xmlns:a16="http://schemas.microsoft.com/office/drawing/2014/main" id="{2F5CF297-F88A-B9A4-CD59-64ED09288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768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F9386-10C8-1671-54FE-C93545C06405}"/>
              </a:ext>
            </a:extLst>
          </p:cNvPr>
          <p:cNvSpPr>
            <a:spLocks noGrp="1"/>
          </p:cNvSpPr>
          <p:nvPr>
            <p:ph type="sldNum" sz="quarter" idx="12"/>
          </p:nvPr>
        </p:nvSpPr>
        <p:spPr/>
        <p:txBody>
          <a:bodyPr/>
          <a:lstStyle/>
          <a:p>
            <a:fld id="{1605A27B-6163-449E-8D45-BB90717F2667}" type="slidenum">
              <a:rPr lang="en-US" smtClean="0"/>
              <a:t>67</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88EE0CE7-9164-9BD6-ED13-42EB72BB8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3119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C43FE9-29CC-05E4-BC52-0779C79C1B28}"/>
              </a:ext>
            </a:extLst>
          </p:cNvPr>
          <p:cNvSpPr>
            <a:spLocks noGrp="1"/>
          </p:cNvSpPr>
          <p:nvPr>
            <p:ph type="sldNum" sz="quarter" idx="12"/>
          </p:nvPr>
        </p:nvSpPr>
        <p:spPr/>
        <p:txBody>
          <a:bodyPr/>
          <a:lstStyle/>
          <a:p>
            <a:fld id="{1605A27B-6163-449E-8D45-BB90717F2667}" type="slidenum">
              <a:rPr lang="en-US" smtClean="0"/>
              <a:t>68</a:t>
            </a:fld>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6DDF9493-FBB3-958F-1E5F-BCAE67ECF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9968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46F6182-F328-0CBA-0FEC-67A34DD68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46F6182-F328-0CBA-0FEC-67A34DD68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C74E7-B13C-EA45-4600-602E427405DD}"/>
              </a:ext>
            </a:extLst>
          </p:cNvPr>
          <p:cNvSpPr>
            <a:spLocks noGrp="1"/>
          </p:cNvSpPr>
          <p:nvPr>
            <p:ph type="title"/>
          </p:nvPr>
        </p:nvSpPr>
        <p:spPr>
          <a:xfrm>
            <a:off x="838199" y="1"/>
            <a:ext cx="10846981" cy="1690688"/>
          </a:xfrm>
        </p:spPr>
        <p:txBody>
          <a:bodyPr vert="horz">
            <a:noAutofit/>
          </a:bodyPr>
          <a:lstStyle/>
          <a:p>
            <a:r>
              <a:rPr lang="en-US" sz="4300" b="1" dirty="0">
                <a:solidFill>
                  <a:srgbClr val="3A89DB"/>
                </a:solidFill>
              </a:rPr>
              <a:t>Where to go from here: call to action</a:t>
            </a:r>
          </a:p>
        </p:txBody>
      </p:sp>
      <p:cxnSp>
        <p:nvCxnSpPr>
          <p:cNvPr id="5" name="Straight Connector 4">
            <a:extLst>
              <a:ext uri="{FF2B5EF4-FFF2-40B4-BE49-F238E27FC236}">
                <a16:creationId xmlns:a16="http://schemas.microsoft.com/office/drawing/2014/main" id="{B7C04C81-9E44-6ACB-9E96-E945B4BD238C}"/>
              </a:ext>
            </a:extLst>
          </p:cNvPr>
          <p:cNvCxnSpPr/>
          <p:nvPr/>
        </p:nvCxnSpPr>
        <p:spPr>
          <a:xfrm>
            <a:off x="838200" y="1709928"/>
            <a:ext cx="10515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Slide Number Placeholder 56">
            <a:extLst>
              <a:ext uri="{FF2B5EF4-FFF2-40B4-BE49-F238E27FC236}">
                <a16:creationId xmlns:a16="http://schemas.microsoft.com/office/drawing/2014/main" id="{B94CAE4D-49ED-B665-C39B-B1580F062526}"/>
              </a:ext>
            </a:extLst>
          </p:cNvPr>
          <p:cNvSpPr>
            <a:spLocks noGrp="1"/>
          </p:cNvSpPr>
          <p:nvPr>
            <p:ph type="sldNum" sz="quarter" idx="12"/>
          </p:nvPr>
        </p:nvSpPr>
        <p:spPr/>
        <p:txBody>
          <a:bodyPr/>
          <a:lstStyle/>
          <a:p>
            <a:fld id="{1605A27B-6163-449E-8D45-BB90717F2667}" type="slidenum">
              <a:rPr lang="en-US" smtClean="0"/>
              <a:t>69</a:t>
            </a:fld>
            <a:endParaRPr lang="en-US" dirty="0"/>
          </a:p>
        </p:txBody>
      </p:sp>
      <p:sp>
        <p:nvSpPr>
          <p:cNvPr id="4" name="Content Placeholder 3">
            <a:extLst>
              <a:ext uri="{FF2B5EF4-FFF2-40B4-BE49-F238E27FC236}">
                <a16:creationId xmlns:a16="http://schemas.microsoft.com/office/drawing/2014/main" id="{8CE8C622-B852-B4C6-2A1D-67E49CAE5173}"/>
              </a:ext>
            </a:extLst>
          </p:cNvPr>
          <p:cNvSpPr>
            <a:spLocks noGrp="1"/>
          </p:cNvSpPr>
          <p:nvPr>
            <p:ph idx="1"/>
          </p:nvPr>
        </p:nvSpPr>
        <p:spPr/>
        <p:txBody>
          <a:bodyPr>
            <a:normAutofit fontScale="70000" lnSpcReduction="20000"/>
          </a:bodyPr>
          <a:lstStyle/>
          <a:p>
            <a:r>
              <a:rPr lang="en-US" sz="2800" dirty="0"/>
              <a:t>Over the next 3 years, the total budget to be mobilized is </a:t>
            </a:r>
            <a:r>
              <a:rPr lang="de-DE" sz="2800" b="1" dirty="0">
                <a:solidFill>
                  <a:srgbClr val="3A89DB"/>
                </a:solidFill>
              </a:rPr>
              <a:t>3.2 billion ETB, arround $60 million</a:t>
            </a:r>
            <a:endParaRPr lang="en-US" sz="2800" b="1" dirty="0">
              <a:solidFill>
                <a:srgbClr val="3A89DB"/>
              </a:solidFill>
            </a:endParaRPr>
          </a:p>
          <a:p>
            <a:r>
              <a:rPr lang="en-US" sz="2800" dirty="0"/>
              <a:t>The MOH is committed to the action plan and is contributing domestic resources to execute the plan </a:t>
            </a:r>
          </a:p>
          <a:p>
            <a:r>
              <a:rPr lang="en-US" sz="2800" dirty="0"/>
              <a:t>Wasting integration is currently embedded within the MOH’s annual plan as a priority area</a:t>
            </a:r>
          </a:p>
          <a:p>
            <a:r>
              <a:rPr lang="en-US" sz="2800" dirty="0"/>
              <a:t>Still, fulfilling the action plan requires support from all development partners</a:t>
            </a:r>
          </a:p>
          <a:p>
            <a:pPr lvl="1"/>
            <a:r>
              <a:rPr lang="en-US" sz="2800" dirty="0"/>
              <a:t>Funding support</a:t>
            </a:r>
          </a:p>
          <a:p>
            <a:pPr lvl="1"/>
            <a:r>
              <a:rPr lang="en-US" sz="2800" dirty="0"/>
              <a:t>Technical assistance </a:t>
            </a:r>
          </a:p>
          <a:p>
            <a:pPr lvl="1"/>
            <a:r>
              <a:rPr lang="en-US" sz="2800" dirty="0"/>
              <a:t>Collaborative learning and adaptation </a:t>
            </a:r>
          </a:p>
          <a:p>
            <a:pPr>
              <a:buClr>
                <a:schemeClr val="tx1"/>
              </a:buClr>
            </a:pPr>
            <a:r>
              <a:rPr lang="en-US" sz="2800" b="1" dirty="0">
                <a:solidFill>
                  <a:srgbClr val="3A89DB"/>
                </a:solidFill>
              </a:rPr>
              <a:t>Please consider: how can your institution help support this strategic plan?</a:t>
            </a:r>
          </a:p>
          <a:p>
            <a:pPr lvl="1"/>
            <a:r>
              <a:rPr lang="en-US" sz="2800" dirty="0"/>
              <a:t>Provide funding to support one of the strategic initiatives in the plan</a:t>
            </a:r>
          </a:p>
          <a:p>
            <a:pPr lvl="1"/>
            <a:r>
              <a:rPr lang="en-US" sz="2800" dirty="0"/>
              <a:t>Review and tailor existing work already underway to support the plan</a:t>
            </a:r>
          </a:p>
          <a:p>
            <a:pPr lvl="1"/>
            <a:r>
              <a:rPr lang="en-US" sz="2800" dirty="0"/>
              <a:t>Help us generate new evidence to strengthen programming and planning </a:t>
            </a:r>
          </a:p>
          <a:p>
            <a:pPr lvl="1"/>
            <a:r>
              <a:rPr lang="en-US" sz="2800" dirty="0"/>
              <a:t>Help us strengthen capacity at subnational levels to implement the plan </a:t>
            </a:r>
          </a:p>
          <a:p>
            <a:pPr lvl="1"/>
            <a:endParaRPr lang="en-US" sz="2800" dirty="0"/>
          </a:p>
          <a:p>
            <a:endParaRPr lang="en-US" dirty="0"/>
          </a:p>
        </p:txBody>
      </p:sp>
    </p:spTree>
    <p:extLst>
      <p:ext uri="{BB962C8B-B14F-4D97-AF65-F5344CB8AC3E}">
        <p14:creationId xmlns:p14="http://schemas.microsoft.com/office/powerpoint/2010/main" val="213685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8055-BBB4-494F-8F1F-CEEF74C68272}"/>
              </a:ext>
            </a:extLst>
          </p:cNvPr>
          <p:cNvSpPr>
            <a:spLocks noGrp="1"/>
          </p:cNvSpPr>
          <p:nvPr>
            <p:ph type="title"/>
          </p:nvPr>
        </p:nvSpPr>
        <p:spPr>
          <a:xfrm>
            <a:off x="202041" y="563315"/>
            <a:ext cx="4154424" cy="1622321"/>
          </a:xfrm>
        </p:spPr>
        <p:txBody>
          <a:bodyPr>
            <a:normAutofit fontScale="90000"/>
          </a:bodyPr>
          <a:lstStyle/>
          <a:p>
            <a:r>
              <a:rPr lang="en-US" dirty="0">
                <a:solidFill>
                  <a:srgbClr val="00B0F0"/>
                </a:solidFill>
              </a:rPr>
              <a:t>GAP Development 2021-2025 </a:t>
            </a:r>
          </a:p>
        </p:txBody>
      </p:sp>
      <p:sp>
        <p:nvSpPr>
          <p:cNvPr id="3" name="Content Placeholder 2">
            <a:extLst>
              <a:ext uri="{FF2B5EF4-FFF2-40B4-BE49-F238E27FC236}">
                <a16:creationId xmlns:a16="http://schemas.microsoft.com/office/drawing/2014/main" id="{B0C4A8CD-19E9-4360-AEC1-541A24F74583}"/>
              </a:ext>
            </a:extLst>
          </p:cNvPr>
          <p:cNvSpPr>
            <a:spLocks noGrp="1"/>
          </p:cNvSpPr>
          <p:nvPr>
            <p:ph idx="1"/>
          </p:nvPr>
        </p:nvSpPr>
        <p:spPr>
          <a:xfrm>
            <a:off x="171450" y="2185636"/>
            <a:ext cx="4185015" cy="4038183"/>
          </a:xfrm>
        </p:spPr>
        <p:txBody>
          <a:bodyPr>
            <a:normAutofit/>
          </a:bodyPr>
          <a:lstStyle/>
          <a:p>
            <a:r>
              <a:rPr lang="en-US" sz="1800" b="1" i="0" u="none" strike="noStrike" baseline="0" dirty="0">
                <a:latin typeface="Calibri" panose="020F0502020204030204" pitchFamily="34" charset="0"/>
              </a:rPr>
              <a:t>UNICEF Ethiopia the led development of the GAP in collaboration with FMOH and sister UN agencies (UNHCR, WFP, FAO and WHO).</a:t>
            </a:r>
          </a:p>
          <a:p>
            <a:r>
              <a:rPr lang="en-US" sz="1800" b="1" i="0" u="none" strike="noStrike" baseline="0" dirty="0">
                <a:latin typeface="Calibri" panose="020F0502020204030204" pitchFamily="34" charset="0"/>
              </a:rPr>
              <a:t> The request for this road map is 60 million USD a year. Of which, &gt;50% is for outcome 1: Reduced incidence of Low Birth Weight. </a:t>
            </a:r>
          </a:p>
          <a:p>
            <a:r>
              <a:rPr lang="en-US" sz="1800" b="1" i="0" u="none" strike="noStrike" baseline="0" dirty="0">
                <a:latin typeface="Calibri" panose="020F0502020204030204" pitchFamily="34" charset="0"/>
              </a:rPr>
              <a:t>We had not included the cost of treatment in output 4 to focus mainly on the prevention side of the GAP. The addition of it would have increased the budget by at least 300 million USD. </a:t>
            </a:r>
          </a:p>
          <a:p>
            <a:endParaRPr lang="en-US" sz="1800" b="1" dirty="0">
              <a:latin typeface="Calibri" panose="020F0502020204030204" pitchFamily="34" charset="0"/>
            </a:endParaRPr>
          </a:p>
          <a:p>
            <a:endParaRPr lang="en-US" sz="1800" b="1" dirty="0"/>
          </a:p>
        </p:txBody>
      </p:sp>
      <p:graphicFrame>
        <p:nvGraphicFramePr>
          <p:cNvPr id="4" name="Table 3">
            <a:extLst>
              <a:ext uri="{FF2B5EF4-FFF2-40B4-BE49-F238E27FC236}">
                <a16:creationId xmlns:a16="http://schemas.microsoft.com/office/drawing/2014/main" id="{6BBBC2B1-053A-46CD-BE64-7AA5C7C55910}"/>
              </a:ext>
            </a:extLst>
          </p:cNvPr>
          <p:cNvGraphicFramePr>
            <a:graphicFrameLocks noGrp="1"/>
          </p:cNvGraphicFramePr>
          <p:nvPr/>
        </p:nvGraphicFramePr>
        <p:xfrm>
          <a:off x="4510216" y="1781432"/>
          <a:ext cx="7303323" cy="4483599"/>
        </p:xfrm>
        <a:graphic>
          <a:graphicData uri="http://schemas.openxmlformats.org/drawingml/2006/table">
            <a:tbl>
              <a:tblPr>
                <a:tableStyleId>{69012ECD-51FC-41F1-AA8D-1B2483CD663E}</a:tableStyleId>
              </a:tblPr>
              <a:tblGrid>
                <a:gridCol w="2788124">
                  <a:extLst>
                    <a:ext uri="{9D8B030D-6E8A-4147-A177-3AD203B41FA5}">
                      <a16:colId xmlns:a16="http://schemas.microsoft.com/office/drawing/2014/main" val="2919499071"/>
                    </a:ext>
                  </a:extLst>
                </a:gridCol>
                <a:gridCol w="1531722">
                  <a:extLst>
                    <a:ext uri="{9D8B030D-6E8A-4147-A177-3AD203B41FA5}">
                      <a16:colId xmlns:a16="http://schemas.microsoft.com/office/drawing/2014/main" val="1936118398"/>
                    </a:ext>
                  </a:extLst>
                </a:gridCol>
                <a:gridCol w="2983477">
                  <a:extLst>
                    <a:ext uri="{9D8B030D-6E8A-4147-A177-3AD203B41FA5}">
                      <a16:colId xmlns:a16="http://schemas.microsoft.com/office/drawing/2014/main" val="3667482810"/>
                    </a:ext>
                  </a:extLst>
                </a:gridCol>
              </a:tblGrid>
              <a:tr h="343006">
                <a:tc>
                  <a:txBody>
                    <a:bodyPr/>
                    <a:lstStyle/>
                    <a:p>
                      <a:pPr algn="l" fontAlgn="b"/>
                      <a:r>
                        <a:rPr lang="en-US" sz="1600" b="1" u="none" strike="noStrike" dirty="0">
                          <a:solidFill>
                            <a:srgbClr val="00B0F0"/>
                          </a:solidFill>
                          <a:effectLst/>
                        </a:rPr>
                        <a:t>Outcome  </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Annual Cost </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5Yr Cost</a:t>
                      </a:r>
                      <a:endParaRPr lang="en-US" sz="1600" b="1" i="0" u="none" strike="noStrike" dirty="0">
                        <a:solidFill>
                          <a:srgbClr val="00B0F0"/>
                        </a:solidFill>
                        <a:effectLst/>
                        <a:latin typeface="Calibri" panose="020F0502020204030204" pitchFamily="34" charset="0"/>
                      </a:endParaRPr>
                    </a:p>
                  </a:txBody>
                  <a:tcPr marL="0" marR="0" marT="0" marB="0" anchor="b"/>
                </a:tc>
                <a:extLst>
                  <a:ext uri="{0D108BD9-81ED-4DB2-BD59-A6C34878D82A}">
                    <a16:rowId xmlns:a16="http://schemas.microsoft.com/office/drawing/2014/main" val="1214154533"/>
                  </a:ext>
                </a:extLst>
              </a:tr>
              <a:tr h="882020">
                <a:tc>
                  <a:txBody>
                    <a:bodyPr/>
                    <a:lstStyle/>
                    <a:p>
                      <a:pPr algn="l" fontAlgn="b"/>
                      <a:r>
                        <a:rPr lang="en-US" sz="1600" b="1" u="none" strike="noStrike" dirty="0">
                          <a:solidFill>
                            <a:srgbClr val="00B0F0"/>
                          </a:solidFill>
                          <a:effectLst/>
                        </a:rPr>
                        <a:t>Outcome 1:  Reduced incidence of Low Birth Weight</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$ 25,094,360.00 </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$ 125,471,800.00 </a:t>
                      </a:r>
                      <a:endParaRPr lang="en-US" sz="1600" b="1" i="0" u="none" strike="noStrike" dirty="0">
                        <a:solidFill>
                          <a:srgbClr val="00B0F0"/>
                        </a:solidFill>
                        <a:effectLst/>
                        <a:latin typeface="Calibri" panose="020F0502020204030204" pitchFamily="34" charset="0"/>
                      </a:endParaRPr>
                    </a:p>
                  </a:txBody>
                  <a:tcPr marL="0" marR="0" marT="0" marB="0" anchor="b"/>
                </a:tc>
                <a:extLst>
                  <a:ext uri="{0D108BD9-81ED-4DB2-BD59-A6C34878D82A}">
                    <a16:rowId xmlns:a16="http://schemas.microsoft.com/office/drawing/2014/main" val="2935700429"/>
                  </a:ext>
                </a:extLst>
              </a:tr>
              <a:tr h="612513">
                <a:tc>
                  <a:txBody>
                    <a:bodyPr/>
                    <a:lstStyle/>
                    <a:p>
                      <a:pPr algn="l" fontAlgn="b"/>
                      <a:r>
                        <a:rPr lang="en-US" sz="1600" b="1" u="none" strike="noStrike" dirty="0">
                          <a:solidFill>
                            <a:srgbClr val="00B0F0"/>
                          </a:solidFill>
                          <a:effectLst/>
                        </a:rPr>
                        <a:t>Outcome 2:  Improved Child Health</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$ 12,273,600.00 </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61,368,000.00 </a:t>
                      </a:r>
                      <a:endParaRPr lang="en-US" sz="1600" b="1" i="0" u="none" strike="noStrike" dirty="0">
                        <a:solidFill>
                          <a:srgbClr val="00B0F0"/>
                        </a:solidFill>
                        <a:effectLst/>
                        <a:latin typeface="Calibri" panose="020F0502020204030204" pitchFamily="34" charset="0"/>
                      </a:endParaRPr>
                    </a:p>
                  </a:txBody>
                  <a:tcPr marL="0" marR="0" marT="0" marB="0" anchor="b"/>
                </a:tc>
                <a:extLst>
                  <a:ext uri="{0D108BD9-81ED-4DB2-BD59-A6C34878D82A}">
                    <a16:rowId xmlns:a16="http://schemas.microsoft.com/office/drawing/2014/main" val="1713152593"/>
                  </a:ext>
                </a:extLst>
              </a:tr>
              <a:tr h="882020">
                <a:tc>
                  <a:txBody>
                    <a:bodyPr/>
                    <a:lstStyle/>
                    <a:p>
                      <a:pPr algn="l" fontAlgn="b"/>
                      <a:r>
                        <a:rPr lang="en-US" sz="1600" b="1" u="none" strike="noStrike" dirty="0">
                          <a:solidFill>
                            <a:srgbClr val="00B0F0"/>
                          </a:solidFill>
                          <a:effectLst/>
                        </a:rPr>
                        <a:t>Outcome 3:  Improved Infant and Young Child Feeding</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$ 15,167,144.00 </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75,835,720.00 </a:t>
                      </a:r>
                      <a:endParaRPr lang="en-US" sz="1600" b="1" i="0" u="none" strike="noStrike" dirty="0">
                        <a:solidFill>
                          <a:srgbClr val="00B0F0"/>
                        </a:solidFill>
                        <a:effectLst/>
                        <a:latin typeface="Calibri" panose="020F0502020204030204" pitchFamily="34" charset="0"/>
                      </a:endParaRPr>
                    </a:p>
                  </a:txBody>
                  <a:tcPr marL="0" marR="0" marT="0" marB="0" anchor="b"/>
                </a:tc>
                <a:extLst>
                  <a:ext uri="{0D108BD9-81ED-4DB2-BD59-A6C34878D82A}">
                    <a16:rowId xmlns:a16="http://schemas.microsoft.com/office/drawing/2014/main" val="253550446"/>
                  </a:ext>
                </a:extLst>
              </a:tr>
              <a:tr h="882020">
                <a:tc>
                  <a:txBody>
                    <a:bodyPr/>
                    <a:lstStyle/>
                    <a:p>
                      <a:pPr algn="l" fontAlgn="b"/>
                      <a:r>
                        <a:rPr lang="en-US" sz="1600" b="1" u="none" strike="noStrike" dirty="0">
                          <a:solidFill>
                            <a:srgbClr val="00B0F0"/>
                          </a:solidFill>
                          <a:effectLst/>
                        </a:rPr>
                        <a:t>Outcome 4:  Improved treatment of children with wasting</a:t>
                      </a:r>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endParaRPr lang="en-US" sz="1600" b="1" i="0" u="none" strike="noStrike" dirty="0">
                        <a:solidFill>
                          <a:srgbClr val="00B0F0"/>
                        </a:solidFill>
                        <a:effectLst/>
                        <a:latin typeface="Calibri" panose="020F0502020204030204" pitchFamily="34" charset="0"/>
                      </a:endParaRPr>
                    </a:p>
                  </a:txBody>
                  <a:tcPr marL="0" marR="0" marT="0" marB="0" anchor="b"/>
                </a:tc>
                <a:tc>
                  <a:txBody>
                    <a:bodyPr/>
                    <a:lstStyle/>
                    <a:p>
                      <a:pPr algn="l" fontAlgn="b"/>
                      <a:r>
                        <a:rPr lang="en-US" sz="1600" b="1" u="none" strike="noStrike" dirty="0">
                          <a:solidFill>
                            <a:srgbClr val="00B0F0"/>
                          </a:solidFill>
                          <a:effectLst/>
                        </a:rPr>
                        <a:t> $                            -   </a:t>
                      </a:r>
                      <a:endParaRPr lang="en-US" sz="1600" b="1" i="0" u="none" strike="noStrike" dirty="0">
                        <a:solidFill>
                          <a:srgbClr val="00B0F0"/>
                        </a:solidFill>
                        <a:effectLst/>
                        <a:latin typeface="Calibri" panose="020F0502020204030204" pitchFamily="34" charset="0"/>
                      </a:endParaRPr>
                    </a:p>
                  </a:txBody>
                  <a:tcPr marL="0" marR="0" marT="0" marB="0" anchor="b"/>
                </a:tc>
                <a:extLst>
                  <a:ext uri="{0D108BD9-81ED-4DB2-BD59-A6C34878D82A}">
                    <a16:rowId xmlns:a16="http://schemas.microsoft.com/office/drawing/2014/main" val="2394728806"/>
                  </a:ext>
                </a:extLst>
              </a:tr>
              <a:tr h="882020">
                <a:tc>
                  <a:txBody>
                    <a:bodyPr/>
                    <a:lstStyle/>
                    <a:p>
                      <a:pPr lvl="0" algn="l">
                        <a:buNone/>
                      </a:pPr>
                      <a:r>
                        <a:rPr lang="en-US" sz="2800" b="1" u="none" strike="noStrike" dirty="0">
                          <a:solidFill>
                            <a:srgbClr val="00B0F0"/>
                          </a:solidFill>
                          <a:effectLst/>
                        </a:rPr>
                        <a:t>Total </a:t>
                      </a:r>
                    </a:p>
                  </a:txBody>
                  <a:tcPr marL="0" marR="0" marT="0" marB="0" anchor="b"/>
                </a:tc>
                <a:tc>
                  <a:txBody>
                    <a:bodyPr/>
                    <a:lstStyle/>
                    <a:p>
                      <a:pPr lvl="0" algn="l">
                        <a:buNone/>
                      </a:pPr>
                      <a:endParaRPr lang="en-US" sz="2800" b="1" u="none" strike="noStrike" dirty="0">
                        <a:solidFill>
                          <a:srgbClr val="00B0F0"/>
                        </a:solidFill>
                        <a:effectLst/>
                      </a:endParaRPr>
                    </a:p>
                  </a:txBody>
                  <a:tcPr marL="0" marR="0" marT="0" marB="0" anchor="b"/>
                </a:tc>
                <a:tc>
                  <a:txBody>
                    <a:bodyPr/>
                    <a:lstStyle/>
                    <a:p>
                      <a:pPr lvl="0" algn="l">
                        <a:buNone/>
                      </a:pPr>
                      <a:r>
                        <a:rPr lang="en-US" sz="2800" b="1" i="0" u="none" strike="noStrike" noProof="0" dirty="0">
                          <a:solidFill>
                            <a:srgbClr val="00B0F0"/>
                          </a:solidFill>
                          <a:effectLst/>
                          <a:latin typeface="Calibri"/>
                        </a:rPr>
                        <a:t>$262,675,520 </a:t>
                      </a:r>
                      <a:endParaRPr lang="en-US" sz="2800" b="1" dirty="0">
                        <a:solidFill>
                          <a:srgbClr val="00B0F0"/>
                        </a:solidFill>
                      </a:endParaRPr>
                    </a:p>
                  </a:txBody>
                  <a:tcPr marL="0" marR="0" marT="0" marB="0" anchor="b"/>
                </a:tc>
                <a:extLst>
                  <a:ext uri="{0D108BD9-81ED-4DB2-BD59-A6C34878D82A}">
                    <a16:rowId xmlns:a16="http://schemas.microsoft.com/office/drawing/2014/main" val="3187214947"/>
                  </a:ext>
                </a:extLst>
              </a:tr>
            </a:tbl>
          </a:graphicData>
        </a:graphic>
      </p:graphicFrame>
    </p:spTree>
    <p:extLst>
      <p:ext uri="{BB962C8B-B14F-4D97-AF65-F5344CB8AC3E}">
        <p14:creationId xmlns:p14="http://schemas.microsoft.com/office/powerpoint/2010/main" val="98661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500C5-0350-4FA0-7432-8FBADF67CF72}"/>
              </a:ext>
            </a:extLst>
          </p:cNvPr>
          <p:cNvSpPr>
            <a:spLocks noGrp="1"/>
          </p:cNvSpPr>
          <p:nvPr>
            <p:ph type="sldNum" sz="quarter" idx="12"/>
          </p:nvPr>
        </p:nvSpPr>
        <p:spPr/>
        <p:txBody>
          <a:bodyPr/>
          <a:lstStyle/>
          <a:p>
            <a:fld id="{1605A27B-6163-449E-8D45-BB90717F2667}" type="slidenum">
              <a:rPr lang="en-US" smtClean="0"/>
              <a:t>70</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B9B5DEC2-EAEF-69CD-91D9-D29B9E5B7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925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CB81F-2673-4CA8-9C83-92FF78E14B6C}"/>
              </a:ext>
            </a:extLst>
          </p:cNvPr>
          <p:cNvSpPr txBox="1"/>
          <p:nvPr/>
        </p:nvSpPr>
        <p:spPr>
          <a:xfrm>
            <a:off x="835957" y="367528"/>
            <a:ext cx="9534525" cy="461665"/>
          </a:xfrm>
          <a:prstGeom prst="rect">
            <a:avLst/>
          </a:prstGeom>
          <a:noFill/>
        </p:spPr>
        <p:txBody>
          <a:bodyPr wrap="square" rtlCol="0">
            <a:spAutoFit/>
          </a:bodyPr>
          <a:lstStyle/>
          <a:p>
            <a:r>
              <a:rPr lang="en-US" sz="2400" b="1" dirty="0">
                <a:solidFill>
                  <a:srgbClr val="00B0F0"/>
                </a:solidFill>
              </a:rPr>
              <a:t>KFW – UNICEF Health, Nutrition, WASH resilience project for drought </a:t>
            </a:r>
          </a:p>
        </p:txBody>
      </p:sp>
      <p:grpSp>
        <p:nvGrpSpPr>
          <p:cNvPr id="3" name="Group 2">
            <a:extLst>
              <a:ext uri="{FF2B5EF4-FFF2-40B4-BE49-F238E27FC236}">
                <a16:creationId xmlns:a16="http://schemas.microsoft.com/office/drawing/2014/main" id="{86FDA1B4-2DF4-4DFA-8199-21220480C384}"/>
              </a:ext>
            </a:extLst>
          </p:cNvPr>
          <p:cNvGrpSpPr/>
          <p:nvPr/>
        </p:nvGrpSpPr>
        <p:grpSpPr>
          <a:xfrm>
            <a:off x="9699501" y="440381"/>
            <a:ext cx="1949758" cy="781050"/>
            <a:chOff x="10147176" y="38665"/>
            <a:chExt cx="1949758" cy="781050"/>
          </a:xfrm>
        </p:grpSpPr>
        <p:pic>
          <p:nvPicPr>
            <p:cNvPr id="4" name="Picture 3">
              <a:extLst>
                <a:ext uri="{FF2B5EF4-FFF2-40B4-BE49-F238E27FC236}">
                  <a16:creationId xmlns:a16="http://schemas.microsoft.com/office/drawing/2014/main" id="{497A4601-E51E-4276-A188-9B931E8C6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176" y="38665"/>
              <a:ext cx="13906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73DDE9-E0B0-48E0-86DC-80DA0960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5884" y="38665"/>
              <a:ext cx="781050" cy="78105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EE02B6B0-FB69-4A82-9B15-9F350DBBD67F}"/>
              </a:ext>
            </a:extLst>
          </p:cNvPr>
          <p:cNvPicPr>
            <a:picLocks noChangeAspect="1"/>
          </p:cNvPicPr>
          <p:nvPr/>
        </p:nvPicPr>
        <p:blipFill>
          <a:blip r:embed="rId4"/>
          <a:stretch>
            <a:fillRect/>
          </a:stretch>
        </p:blipFill>
        <p:spPr>
          <a:xfrm>
            <a:off x="342900" y="1410338"/>
            <a:ext cx="10525309" cy="5397805"/>
          </a:xfrm>
          <a:prstGeom prst="rect">
            <a:avLst/>
          </a:prstGeom>
        </p:spPr>
      </p:pic>
      <p:sp>
        <p:nvSpPr>
          <p:cNvPr id="8" name="TextBox 7">
            <a:extLst>
              <a:ext uri="{FF2B5EF4-FFF2-40B4-BE49-F238E27FC236}">
                <a16:creationId xmlns:a16="http://schemas.microsoft.com/office/drawing/2014/main" id="{2423366E-6EF8-4855-A09B-9869CEBE48E2}"/>
              </a:ext>
            </a:extLst>
          </p:cNvPr>
          <p:cNvSpPr txBox="1"/>
          <p:nvPr/>
        </p:nvSpPr>
        <p:spPr>
          <a:xfrm>
            <a:off x="62865" y="42208"/>
            <a:ext cx="1092350" cy="400110"/>
          </a:xfrm>
          <a:prstGeom prst="rect">
            <a:avLst/>
          </a:prstGeom>
          <a:solidFill>
            <a:srgbClr val="00B0F0"/>
          </a:solidFill>
        </p:spPr>
        <p:txBody>
          <a:bodyPr wrap="none" rtlCol="0">
            <a:spAutoFit/>
          </a:bodyPr>
          <a:lstStyle/>
          <a:p>
            <a:r>
              <a:rPr lang="en-US" sz="2000" b="1" dirty="0">
                <a:solidFill>
                  <a:schemeClr val="bg1"/>
                </a:solidFill>
              </a:rPr>
              <a:t>Progress</a:t>
            </a:r>
          </a:p>
        </p:txBody>
      </p:sp>
      <p:graphicFrame>
        <p:nvGraphicFramePr>
          <p:cNvPr id="11" name="Table 10">
            <a:extLst>
              <a:ext uri="{FF2B5EF4-FFF2-40B4-BE49-F238E27FC236}">
                <a16:creationId xmlns:a16="http://schemas.microsoft.com/office/drawing/2014/main" id="{2834A335-FAD8-77DD-3367-1067F26045D8}"/>
              </a:ext>
            </a:extLst>
          </p:cNvPr>
          <p:cNvGraphicFramePr>
            <a:graphicFrameLocks noGrp="1"/>
          </p:cNvGraphicFramePr>
          <p:nvPr/>
        </p:nvGraphicFramePr>
        <p:xfrm>
          <a:off x="840603" y="909457"/>
          <a:ext cx="4394200" cy="518160"/>
        </p:xfrm>
        <a:graphic>
          <a:graphicData uri="http://schemas.openxmlformats.org/drawingml/2006/table">
            <a:tbl>
              <a:tblPr firstRow="1" firstCol="1" bandRow="1">
                <a:tableStyleId>{5C22544A-7EE6-4342-B048-85BDC9FD1C3A}</a:tableStyleId>
              </a:tblPr>
              <a:tblGrid>
                <a:gridCol w="1384300">
                  <a:extLst>
                    <a:ext uri="{9D8B030D-6E8A-4147-A177-3AD203B41FA5}">
                      <a16:colId xmlns:a16="http://schemas.microsoft.com/office/drawing/2014/main" val="417497236"/>
                    </a:ext>
                  </a:extLst>
                </a:gridCol>
                <a:gridCol w="3009900">
                  <a:extLst>
                    <a:ext uri="{9D8B030D-6E8A-4147-A177-3AD203B41FA5}">
                      <a16:colId xmlns:a16="http://schemas.microsoft.com/office/drawing/2014/main" val="4253968393"/>
                    </a:ext>
                  </a:extLst>
                </a:gridCol>
              </a:tblGrid>
              <a:tr h="203200">
                <a:tc>
                  <a:txBody>
                    <a:bodyPr/>
                    <a:lstStyle/>
                    <a:p>
                      <a:pPr marL="0" algn="ctr" rtl="0" eaLnBrk="1" latinLnBrk="0" hangingPunct="1">
                        <a:spcBef>
                          <a:spcPts val="0"/>
                        </a:spcBef>
                        <a:spcAft>
                          <a:spcPts val="0"/>
                        </a:spcAft>
                      </a:pPr>
                      <a:r>
                        <a:rPr lang="en-US" sz="1400" kern="1200" dirty="0">
                          <a:effectLst/>
                        </a:rPr>
                        <a:t>Duration</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600" kern="1200" dirty="0">
                          <a:effectLst/>
                        </a:rPr>
                        <a:t>4 years (Jan 2023 – Jan 2026)</a:t>
                      </a:r>
                      <a:endParaRPr lang="en-US" dirty="0">
                        <a:effectLst/>
                      </a:endParaRPr>
                    </a:p>
                  </a:txBody>
                  <a:tcPr marL="0" marR="0" marT="0" marB="0" anchor="ctr"/>
                </a:tc>
                <a:extLst>
                  <a:ext uri="{0D108BD9-81ED-4DB2-BD59-A6C34878D82A}">
                    <a16:rowId xmlns:a16="http://schemas.microsoft.com/office/drawing/2014/main" val="3045719861"/>
                  </a:ext>
                </a:extLst>
              </a:tr>
              <a:tr h="163322">
                <a:tc>
                  <a:txBody>
                    <a:bodyPr/>
                    <a:lstStyle/>
                    <a:p>
                      <a:pPr marL="0" algn="ctr" rtl="0" eaLnBrk="1" latinLnBrk="0" hangingPunct="1">
                        <a:spcBef>
                          <a:spcPts val="0"/>
                        </a:spcBef>
                        <a:spcAft>
                          <a:spcPts val="0"/>
                        </a:spcAft>
                      </a:pPr>
                      <a:r>
                        <a:rPr lang="en-US" sz="1400" kern="1200" dirty="0">
                          <a:effectLst/>
                        </a:rPr>
                        <a:t>Budget</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extLst>
                  <a:ext uri="{0D108BD9-81ED-4DB2-BD59-A6C34878D82A}">
                    <a16:rowId xmlns:a16="http://schemas.microsoft.com/office/drawing/2014/main" val="4292431904"/>
                  </a:ext>
                </a:extLst>
              </a:tr>
            </a:tbl>
          </a:graphicData>
        </a:graphic>
      </p:graphicFrame>
    </p:spTree>
    <p:extLst>
      <p:ext uri="{BB962C8B-B14F-4D97-AF65-F5344CB8AC3E}">
        <p14:creationId xmlns:p14="http://schemas.microsoft.com/office/powerpoint/2010/main" val="233368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1A0638-456E-4FE1-9698-D71FCF0E250F}"/>
              </a:ext>
            </a:extLst>
          </p:cNvPr>
          <p:cNvPicPr>
            <a:picLocks noChangeAspect="1"/>
          </p:cNvPicPr>
          <p:nvPr/>
        </p:nvPicPr>
        <p:blipFill>
          <a:blip r:embed="rId2"/>
          <a:stretch>
            <a:fillRect/>
          </a:stretch>
        </p:blipFill>
        <p:spPr>
          <a:xfrm>
            <a:off x="1715330" y="1258256"/>
            <a:ext cx="7986784" cy="5296402"/>
          </a:xfrm>
          <a:prstGeom prst="rect">
            <a:avLst/>
          </a:prstGeom>
        </p:spPr>
      </p:pic>
      <p:sp>
        <p:nvSpPr>
          <p:cNvPr id="4" name="Title 1">
            <a:extLst>
              <a:ext uri="{FF2B5EF4-FFF2-40B4-BE49-F238E27FC236}">
                <a16:creationId xmlns:a16="http://schemas.microsoft.com/office/drawing/2014/main" id="{48DB8E02-1A52-44FB-A1CF-A4A88E249B14}"/>
              </a:ext>
            </a:extLst>
          </p:cNvPr>
          <p:cNvSpPr txBox="1">
            <a:spLocks/>
          </p:cNvSpPr>
          <p:nvPr/>
        </p:nvSpPr>
        <p:spPr>
          <a:xfrm>
            <a:off x="1326389" y="173164"/>
            <a:ext cx="11009870" cy="55932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B0F0"/>
                </a:solidFill>
              </a:rPr>
              <a:t>FCDO supported UNICEF – WFP Joint Resilience  in fragile areas of Ethiopia</a:t>
            </a:r>
          </a:p>
        </p:txBody>
      </p:sp>
      <p:sp>
        <p:nvSpPr>
          <p:cNvPr id="5" name="TextBox 4">
            <a:extLst>
              <a:ext uri="{FF2B5EF4-FFF2-40B4-BE49-F238E27FC236}">
                <a16:creationId xmlns:a16="http://schemas.microsoft.com/office/drawing/2014/main" id="{12DFB662-38B8-4CEE-ABE9-C2B1780571E1}"/>
              </a:ext>
            </a:extLst>
          </p:cNvPr>
          <p:cNvSpPr txBox="1"/>
          <p:nvPr/>
        </p:nvSpPr>
        <p:spPr>
          <a:xfrm>
            <a:off x="231998" y="172559"/>
            <a:ext cx="1092350" cy="400110"/>
          </a:xfrm>
          <a:prstGeom prst="rect">
            <a:avLst/>
          </a:prstGeom>
          <a:solidFill>
            <a:srgbClr val="00B0F0"/>
          </a:solidFill>
        </p:spPr>
        <p:txBody>
          <a:bodyPr wrap="none" rtlCol="0">
            <a:spAutoFit/>
          </a:bodyPr>
          <a:lstStyle/>
          <a:p>
            <a:r>
              <a:rPr lang="en-US" sz="2000" b="1" dirty="0">
                <a:solidFill>
                  <a:schemeClr val="bg1"/>
                </a:solidFill>
              </a:rPr>
              <a:t>Progress</a:t>
            </a:r>
          </a:p>
        </p:txBody>
      </p:sp>
      <p:graphicFrame>
        <p:nvGraphicFramePr>
          <p:cNvPr id="7" name="Table 6">
            <a:extLst>
              <a:ext uri="{FF2B5EF4-FFF2-40B4-BE49-F238E27FC236}">
                <a16:creationId xmlns:a16="http://schemas.microsoft.com/office/drawing/2014/main" id="{D2AEA2D9-DCF5-F9B9-DFC8-3497F5BC08C3}"/>
              </a:ext>
            </a:extLst>
          </p:cNvPr>
          <p:cNvGraphicFramePr>
            <a:graphicFrameLocks noGrp="1"/>
          </p:cNvGraphicFramePr>
          <p:nvPr/>
        </p:nvGraphicFramePr>
        <p:xfrm>
          <a:off x="220191" y="572669"/>
          <a:ext cx="5358676" cy="762248"/>
        </p:xfrm>
        <a:graphic>
          <a:graphicData uri="http://schemas.openxmlformats.org/drawingml/2006/table">
            <a:tbl>
              <a:tblPr firstRow="1" firstCol="1" bandRow="1">
                <a:tableStyleId>{5C22544A-7EE6-4342-B048-85BDC9FD1C3A}</a:tableStyleId>
              </a:tblPr>
              <a:tblGrid>
                <a:gridCol w="1692883">
                  <a:extLst>
                    <a:ext uri="{9D8B030D-6E8A-4147-A177-3AD203B41FA5}">
                      <a16:colId xmlns:a16="http://schemas.microsoft.com/office/drawing/2014/main" val="294474304"/>
                    </a:ext>
                  </a:extLst>
                </a:gridCol>
                <a:gridCol w="3665793">
                  <a:extLst>
                    <a:ext uri="{9D8B030D-6E8A-4147-A177-3AD203B41FA5}">
                      <a16:colId xmlns:a16="http://schemas.microsoft.com/office/drawing/2014/main" val="3677602028"/>
                    </a:ext>
                  </a:extLst>
                </a:gridCol>
              </a:tblGrid>
              <a:tr h="381124">
                <a:tc>
                  <a:txBody>
                    <a:bodyPr/>
                    <a:lstStyle/>
                    <a:p>
                      <a:pPr marL="0" algn="ctr" rtl="0" eaLnBrk="1" latinLnBrk="0" hangingPunct="1">
                        <a:spcBef>
                          <a:spcPts val="0"/>
                        </a:spcBef>
                        <a:spcAft>
                          <a:spcPts val="0"/>
                        </a:spcAft>
                      </a:pPr>
                      <a:r>
                        <a:rPr lang="en-US" sz="1400" kern="1200" dirty="0">
                          <a:effectLst/>
                        </a:rPr>
                        <a:t>Duration</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600" kern="1200" dirty="0">
                          <a:effectLst/>
                        </a:rPr>
                        <a:t>3 years (Jan 2023 – Jan 2025)</a:t>
                      </a:r>
                      <a:endParaRPr lang="en-US" dirty="0">
                        <a:effectLst/>
                      </a:endParaRPr>
                    </a:p>
                  </a:txBody>
                  <a:tcPr marL="0" marR="0" marT="0" marB="0" anchor="ctr"/>
                </a:tc>
                <a:extLst>
                  <a:ext uri="{0D108BD9-81ED-4DB2-BD59-A6C34878D82A}">
                    <a16:rowId xmlns:a16="http://schemas.microsoft.com/office/drawing/2014/main" val="1040839"/>
                  </a:ext>
                </a:extLst>
              </a:tr>
              <a:tr h="381124">
                <a:tc>
                  <a:txBody>
                    <a:bodyPr/>
                    <a:lstStyle/>
                    <a:p>
                      <a:pPr marL="0" algn="ctr" rtl="0" eaLnBrk="1" latinLnBrk="0" hangingPunct="1">
                        <a:spcBef>
                          <a:spcPts val="0"/>
                        </a:spcBef>
                        <a:spcAft>
                          <a:spcPts val="0"/>
                        </a:spcAft>
                      </a:pPr>
                      <a:r>
                        <a:rPr lang="en-US" sz="1400" kern="1200" dirty="0">
                          <a:effectLst/>
                        </a:rPr>
                        <a:t>Budget</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600" kern="1200" dirty="0">
                          <a:effectLst/>
                        </a:rPr>
                        <a:t>Initial to be top up after June 2023</a:t>
                      </a:r>
                      <a:endParaRPr lang="en-US" dirty="0">
                        <a:effectLst/>
                      </a:endParaRPr>
                    </a:p>
                  </a:txBody>
                  <a:tcPr marL="0" marR="0" marT="0" marB="0" anchor="ctr"/>
                </a:tc>
                <a:extLst>
                  <a:ext uri="{0D108BD9-81ED-4DB2-BD59-A6C34878D82A}">
                    <a16:rowId xmlns:a16="http://schemas.microsoft.com/office/drawing/2014/main" val="168281152"/>
                  </a:ext>
                </a:extLst>
              </a:tr>
            </a:tbl>
          </a:graphicData>
        </a:graphic>
      </p:graphicFrame>
    </p:spTree>
    <p:extLst>
      <p:ext uri="{BB962C8B-B14F-4D97-AF65-F5344CB8AC3E}">
        <p14:creationId xmlns:p14="http://schemas.microsoft.com/office/powerpoint/2010/main" val="2496014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9b78fbd-47cd-4ba5-a1bf-889d2dcdd964" xsi:nil="true"/>
    <lcf76f155ced4ddcb4097134ff3c332f xmlns="375f06dc-7fd5-4ca1-a666-449d4b3202f1">
      <Terms xmlns="http://schemas.microsoft.com/office/infopath/2007/PartnerControls"/>
    </lcf76f155ced4ddcb4097134ff3c332f>
    <SharedWithUsers xmlns="89b78fbd-47cd-4ba5-a1bf-889d2dcdd964">
      <UserInfo>
        <DisplayName>Wossen Negash</DisplayName>
        <AccountId>1489</AccountId>
        <AccountType/>
      </UserInfo>
      <UserInfo>
        <DisplayName>Mary D'Alimonte</DisplayName>
        <AccountId>13</AccountId>
        <AccountType/>
      </UserInfo>
      <UserInfo>
        <DisplayName>Alexandra Farina</DisplayName>
        <AccountId>1062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EA4BE7111E4458B46ADE694768F9B" ma:contentTypeVersion="18" ma:contentTypeDescription="Create a new document." ma:contentTypeScope="" ma:versionID="e35a780347105491b7e091837a3c931c">
  <xsd:schema xmlns:xsd="http://www.w3.org/2001/XMLSchema" xmlns:xs="http://www.w3.org/2001/XMLSchema" xmlns:p="http://schemas.microsoft.com/office/2006/metadata/properties" xmlns:ns1="http://schemas.microsoft.com/sharepoint/v3" xmlns:ns2="89b78fbd-47cd-4ba5-a1bf-889d2dcdd964" xmlns:ns3="375f06dc-7fd5-4ca1-a666-449d4b3202f1" targetNamespace="http://schemas.microsoft.com/office/2006/metadata/properties" ma:root="true" ma:fieldsID="3ab63e1652f42fe7eaed8637561f39a9" ns1:_="" ns2:_="" ns3:_="">
    <xsd:import namespace="http://schemas.microsoft.com/sharepoint/v3"/>
    <xsd:import namespace="89b78fbd-47cd-4ba5-a1bf-889d2dcdd964"/>
    <xsd:import namespace="375f06dc-7fd5-4ca1-a666-449d4b3202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b78fbd-47cd-4ba5-a1bf-889d2dcdd9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d735cb5-e68d-4458-b77c-9101a569f268}" ma:internalName="TaxCatchAll" ma:showField="CatchAllData" ma:web="89b78fbd-47cd-4ba5-a1bf-889d2dcdd9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5f06dc-7fd5-4ca1-a666-449d4b3202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a65aa6-ac8d-46e4-9aa8-b40f8e8101f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DB97DD-4DBB-4E32-A6AD-FA64AF1F063A}">
  <ds:schemaRefs>
    <ds:schemaRef ds:uri="375f06dc-7fd5-4ca1-a666-449d4b3202f1"/>
    <ds:schemaRef ds:uri="89b78fbd-47cd-4ba5-a1bf-889d2dcdd9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97CB86-A78E-41ED-A29D-58270001F0C2}">
  <ds:schemaRefs>
    <ds:schemaRef ds:uri="http://schemas.microsoft.com/sharepoint/v3/contenttype/forms"/>
  </ds:schemaRefs>
</ds:datastoreItem>
</file>

<file path=customXml/itemProps3.xml><?xml version="1.0" encoding="utf-8"?>
<ds:datastoreItem xmlns:ds="http://schemas.openxmlformats.org/officeDocument/2006/customXml" ds:itemID="{BFC27CE6-160F-4E93-B50B-FECC86316C73}">
  <ds:schemaRefs>
    <ds:schemaRef ds:uri="375f06dc-7fd5-4ca1-a666-449d4b3202f1"/>
    <ds:schemaRef ds:uri="89b78fbd-47cd-4ba5-a1bf-889d2dcdd9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6087</TotalTime>
  <Words>6138</Words>
  <Application>Microsoft Office PowerPoint</Application>
  <PresentationFormat>Widescreen</PresentationFormat>
  <Paragraphs>779</Paragraphs>
  <Slides>70</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1" baseType="lpstr">
      <vt:lpstr>Arial</vt:lpstr>
      <vt:lpstr>Calibri</vt:lpstr>
      <vt:lpstr>Calibri Light</vt:lpstr>
      <vt:lpstr>Courier New</vt:lpstr>
      <vt:lpstr>Lato</vt:lpstr>
      <vt:lpstr>Symbol</vt:lpstr>
      <vt:lpstr>Times New Roman</vt:lpstr>
      <vt:lpstr>Univers</vt:lpstr>
      <vt:lpstr>Wingdings</vt:lpstr>
      <vt:lpstr>Office Theme</vt:lpstr>
      <vt:lpstr>think-cell Slide</vt:lpstr>
      <vt:lpstr>PowerPoint Presentation</vt:lpstr>
      <vt:lpstr>Housekeeping</vt:lpstr>
      <vt:lpstr>Agenda</vt:lpstr>
      <vt:lpstr>Hiwot Intro</vt:lpstr>
      <vt:lpstr>PowerPoint Presentation</vt:lpstr>
      <vt:lpstr>PowerPoint Presentation</vt:lpstr>
      <vt:lpstr>GAP Development 2021-2025 </vt:lpstr>
      <vt:lpstr>PowerPoint Presentation</vt:lpstr>
      <vt:lpstr>PowerPoint Presentation</vt:lpstr>
      <vt:lpstr>PowerPoint Presentation</vt:lpstr>
      <vt:lpstr>UNHCR-UNICEF Refugee progress  key Nutrition Actions Implemented 2022</vt:lpstr>
      <vt:lpstr>PowerPoint Presentation</vt:lpstr>
      <vt:lpstr>PowerPoint Presentation</vt:lpstr>
      <vt:lpstr>PowerPoint Presentation</vt:lpstr>
      <vt:lpstr>PowerPoint Presentation</vt:lpstr>
      <vt:lpstr>PowerPoint Presentation</vt:lpstr>
      <vt:lpstr>PowerPoint Presentation</vt:lpstr>
      <vt:lpstr>What do we mean by wasting and integration?</vt:lpstr>
      <vt:lpstr>Many forms of integration are possible across components of the health system</vt:lpstr>
      <vt:lpstr>The process in Ethiopia builds off a global guide developed by Results for Development &amp; UNICEF</vt:lpstr>
      <vt:lpstr>The process in Ethiopia included the following six steps:  </vt:lpstr>
      <vt:lpstr>Integration objectives articulated in the national plan to integrate wasting management into PHC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lpstr>PowerPoint Presentation</vt:lpstr>
      <vt:lpstr>Process of developing the national integration plan</vt:lpstr>
      <vt:lpstr>Reflections from the regional convening</vt:lpstr>
      <vt:lpstr>Based on the integration plan, an operational plan was developed for the next 2.5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 and key lessons </vt:lpstr>
      <vt:lpstr>Challenges </vt:lpstr>
      <vt:lpstr>PowerPoint Presentation</vt:lpstr>
      <vt:lpstr>PowerPoint Presentation</vt:lpstr>
      <vt:lpstr>PowerPoint Presentation</vt:lpstr>
      <vt:lpstr>Action Against Hunger Operational Presence in Ethiopia. </vt:lpstr>
      <vt:lpstr>Priority Nutrition Interventions in Action Against Hunger: In a nutshell</vt:lpstr>
      <vt:lpstr>PowerPoint Presentation</vt:lpstr>
      <vt:lpstr>PowerPoint Presentation</vt:lpstr>
      <vt:lpstr>PowerPoint Presentation</vt:lpstr>
      <vt:lpstr>Research and Innovation:  Simplified Approaches </vt:lpstr>
      <vt:lpstr>Research and Innovation:  Simplified Approaches </vt:lpstr>
      <vt:lpstr>PowerPoint Presentation</vt:lpstr>
      <vt:lpstr>Research and Innovation:  next research areas</vt:lpstr>
      <vt:lpstr>PowerPoint Presentation</vt:lpstr>
      <vt:lpstr>PowerPoint Presentation</vt:lpstr>
      <vt:lpstr>PowerPoint Presentation</vt:lpstr>
      <vt:lpstr>PowerPoint Presentation</vt:lpstr>
      <vt:lpstr>PowerPoint Presentation</vt:lpstr>
      <vt:lpstr>Where to go from here: 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Early Detection and Treatment of Children with Wasting into Routine Primary Health Care Services in Ethiopia: Experience and Next Steps</dc:title>
  <dc:creator>Alexandra Farina</dc:creator>
  <cp:lastModifiedBy>Alexandra Farina</cp:lastModifiedBy>
  <cp:revision>4</cp:revision>
  <dcterms:created xsi:type="dcterms:W3CDTF">2023-03-01T18:54:56Z</dcterms:created>
  <dcterms:modified xsi:type="dcterms:W3CDTF">2023-04-03T19:50:16Z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0x010100790EA4BE7111E4458B46ADE694768F9B</vt:lpwstr>
  </property>
  <property fmtid="{D5CDD505-2E9C-101B-9397-08002B2CF9AE}" pid="3" name="MediaServiceImageTags">
    <vt:lpwstr/>
  </property>
</Properties>
</file>